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42"/>
  </p:notesMasterIdLst>
  <p:sldIdLst>
    <p:sldId id="256" r:id="rId2"/>
    <p:sldId id="258" r:id="rId3"/>
    <p:sldId id="259" r:id="rId4"/>
    <p:sldId id="310" r:id="rId5"/>
    <p:sldId id="311" r:id="rId6"/>
    <p:sldId id="312" r:id="rId7"/>
    <p:sldId id="307" r:id="rId8"/>
    <p:sldId id="313" r:id="rId9"/>
    <p:sldId id="315" r:id="rId10"/>
    <p:sldId id="342" r:id="rId11"/>
    <p:sldId id="316" r:id="rId12"/>
    <p:sldId id="344" r:id="rId13"/>
    <p:sldId id="317" r:id="rId14"/>
    <p:sldId id="308" r:id="rId15"/>
    <p:sldId id="321" r:id="rId16"/>
    <p:sldId id="322" r:id="rId17"/>
    <p:sldId id="325" r:id="rId18"/>
    <p:sldId id="326" r:id="rId19"/>
    <p:sldId id="327" r:id="rId20"/>
    <p:sldId id="330" r:id="rId21"/>
    <p:sldId id="331" r:id="rId22"/>
    <p:sldId id="323" r:id="rId23"/>
    <p:sldId id="329" r:id="rId24"/>
    <p:sldId id="345" r:id="rId25"/>
    <p:sldId id="334" r:id="rId26"/>
    <p:sldId id="343" r:id="rId27"/>
    <p:sldId id="324" r:id="rId28"/>
    <p:sldId id="347" r:id="rId29"/>
    <p:sldId id="346" r:id="rId30"/>
    <p:sldId id="336" r:id="rId31"/>
    <p:sldId id="337" r:id="rId32"/>
    <p:sldId id="338" r:id="rId33"/>
    <p:sldId id="339" r:id="rId34"/>
    <p:sldId id="340" r:id="rId35"/>
    <p:sldId id="309" r:id="rId36"/>
    <p:sldId id="267" r:id="rId37"/>
    <p:sldId id="328" r:id="rId38"/>
    <p:sldId id="285" r:id="rId39"/>
    <p:sldId id="319" r:id="rId40"/>
    <p:sldId id="335" r:id="rId41"/>
  </p:sldIdLst>
  <p:sldSz cx="9144000" cy="5143500" type="screen16x9"/>
  <p:notesSz cx="6858000" cy="9144000"/>
  <p:embeddedFontLst>
    <p:embeddedFont>
      <p:font typeface="Lato" panose="020F0502020204030203" pitchFamily="34" charset="0"/>
      <p:regular r:id="rId43"/>
      <p:bold r:id="rId44"/>
      <p:italic r:id="rId45"/>
      <p:boldItalic r:id="rId46"/>
    </p:embeddedFont>
    <p:embeddedFont>
      <p:font typeface="Sora"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AE3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3B4E9F-8527-4783-A478-EB1D63CA36D9}">
  <a:tblStyle styleId="{4C3B4E9F-8527-4783-A478-EB1D63CA36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54" autoAdjust="0"/>
    <p:restoredTop sz="75787" autoAdjust="0"/>
  </p:normalViewPr>
  <p:slideViewPr>
    <p:cSldViewPr snapToGrid="0">
      <p:cViewPr varScale="1">
        <p:scale>
          <a:sx n="110" d="100"/>
          <a:sy n="110" d="100"/>
        </p:scale>
        <p:origin x="173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4794402-FF8C-7FF0-D339-6D07EBD80882}"/>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2746FF19-077A-0EF1-604B-70296270B9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3C2AACEA-6B47-E27E-89E9-5D60D62226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33683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7FB6ACF-7060-2794-F3AF-E416A4BDFF0E}"/>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2A345EA-2182-428A-09E2-0A62A6D754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A4739BF8-E3AD-306B-E9D2-42EB981042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843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CF9914F9-CDC8-5960-802E-9C6EA343C282}"/>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25F93402-73B9-3C23-B80A-62883A842C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89DA035-DFB2-D018-5740-DB9AA75FC1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9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8E889E98-FF17-8F90-5CCC-6D3DF7CA33F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BB7E4290-C0BA-8018-E41C-1D40E3C832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BE9442BB-299B-734F-CC63-24681C88DE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70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37DEDC94-C083-183B-B533-C8EDFAE87951}"/>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526708C8-120C-07BB-D97D-0D9F069073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BDC2A130-2C50-A488-D027-E3A8A26CE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81405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A95C318-E6E5-3F0A-50DF-FEEEE3DABC99}"/>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EF2D2FC5-BDB4-F682-D3AF-069ADB415D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F4F43553-908F-AC56-5C1A-1FBFBE189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0114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8052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F4958965-571B-FBD7-D442-B2804D87D68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BCA2DF0-613F-65DC-4E34-F1239CE10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2D6C8F3-1D3C-18AC-E93B-7165B7DA29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838721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7DBD1DD-A9C2-8F83-D34F-5C21E226026F}"/>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331C6266-F563-688F-6D9A-51606929A2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E82D5057-C033-56B3-F2E2-C93F43D51A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4379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505A05F7-9CFF-D79C-4887-86F0A2CF9125}"/>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DAE61AE-1D09-BD1E-6432-6FC7F5197A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75EF36DB-F4AC-05E0-0C98-438FC89DEC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7030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a:extLst>
            <a:ext uri="{FF2B5EF4-FFF2-40B4-BE49-F238E27FC236}">
              <a16:creationId xmlns:a16="http://schemas.microsoft.com/office/drawing/2014/main" id="{87B141D3-EC93-4533-61A0-5FAC1988536D}"/>
            </a:ext>
          </a:extLst>
        </p:cNvPr>
        <p:cNvGrpSpPr/>
        <p:nvPr/>
      </p:nvGrpSpPr>
      <p:grpSpPr>
        <a:xfrm>
          <a:off x="0" y="0"/>
          <a:ext cx="0" cy="0"/>
          <a:chOff x="0" y="0"/>
          <a:chExt cx="0" cy="0"/>
        </a:xfrm>
      </p:grpSpPr>
      <p:sp>
        <p:nvSpPr>
          <p:cNvPr id="528" name="Google Shape;528;g12fc2de9d97_0_14:notes">
            <a:extLst>
              <a:ext uri="{FF2B5EF4-FFF2-40B4-BE49-F238E27FC236}">
                <a16:creationId xmlns:a16="http://schemas.microsoft.com/office/drawing/2014/main" id="{68DB17EF-B0A1-5373-FCE5-80EF199C8E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a:extLst>
              <a:ext uri="{FF2B5EF4-FFF2-40B4-BE49-F238E27FC236}">
                <a16:creationId xmlns:a16="http://schemas.microsoft.com/office/drawing/2014/main" id="{0FB40971-61B1-A98C-55C4-8512F178C1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0153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4995A6CD-1FF1-B002-24E3-8BD8F1731FBC}"/>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0F1D80A-CA28-A242-567D-4E37E663C4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7B89A1BD-75AB-5F2C-8AB9-13AC82C23D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Agentic AI thường hoạt động theo quy trình bốn bước :   </a:t>
            </a:r>
          </a:p>
          <a:p>
            <a:pPr>
              <a:buFont typeface="Arial" panose="020B0604020202020204" pitchFamily="34" charset="0"/>
              <a:buChar char="•"/>
            </a:pPr>
            <a:r>
              <a:rPr lang="vi-VN" b="1" dirty="0"/>
              <a:t>Nhận thức (Perceive):</a:t>
            </a:r>
            <a:r>
              <a:rPr lang="vi-VN" dirty="0"/>
              <a:t> AI agent thu thập và xử lý dữ liệu từ nhiều nguồn khác nhau như cảm biến, cơ sở dữ liệu và giao diện kỹ thuật số, trích xuất các đặc điểm có ý nghĩa và xác định các thực thể liên quan .   </a:t>
            </a:r>
          </a:p>
          <a:p>
            <a:pPr>
              <a:buFont typeface="Arial" panose="020B0604020202020204" pitchFamily="34" charset="0"/>
              <a:buChar char="•"/>
            </a:pPr>
            <a:r>
              <a:rPr lang="vi-VN" b="1" dirty="0"/>
              <a:t>Suy luận (Reason):</a:t>
            </a:r>
            <a:r>
              <a:rPr lang="vi-VN" dirty="0"/>
              <a:t> Một mô hình ngôn ngữ lớn (LLM) đóng vai trò là bộ máy suy luận, hiểu các nhiệm vụ, tạo ra các giải pháp và điều phối các mô hình chuyên dụng cho các chức năng cụ thể như tạo nội dung hoặc hệ thống đề xuất. Bước này thường sử dụng kỹ thuật tạo sinh tăng cường truy xuất (RAG) để truy cập dữ liệu độc quyền .   </a:t>
            </a:r>
          </a:p>
          <a:p>
            <a:pPr>
              <a:buFont typeface="Arial" panose="020B0604020202020204" pitchFamily="34" charset="0"/>
              <a:buChar char="•"/>
            </a:pPr>
            <a:r>
              <a:rPr lang="vi-VN" b="1" dirty="0"/>
              <a:t>Hành động (Act):</a:t>
            </a:r>
            <a:r>
              <a:rPr lang="vi-VN" dirty="0"/>
              <a:t> Agentic AI tích hợp với các công cụ và phần mềm bên ngoài thông qua các giao diện lập trình ứng dụng (API) để thực hiện các nhiệm vụ dựa trên các kế hoạch đã được xây dựng. Các biện pháp bảo vệ có thể được tích hợp để đảm bảo việc thực hiện chính xác .   </a:t>
            </a:r>
          </a:p>
          <a:p>
            <a:pPr>
              <a:buFont typeface="Arial" panose="020B0604020202020204" pitchFamily="34" charset="0"/>
              <a:buChar char="•"/>
            </a:pPr>
            <a:r>
              <a:rPr lang="vi-VN" b="1" dirty="0"/>
              <a:t>Học hỏi (Learn):</a:t>
            </a:r>
            <a:r>
              <a:rPr lang="vi-VN" dirty="0"/>
              <a:t> Thông qua một vòng phản hồi, hay còn gọi là "vòng quay dữ liệu", dữ liệu được tạo ra từ các tương tác sẽ được đưa trở lại hệ thống để liên tục cải thiện các mô hình, nâng cao khả năng ra quyết định và hiệu quả hoạt động theo thời gian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9844807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4585AA8-25E0-D764-8CFE-70CEB349E728}"/>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11E294A-4351-5572-909F-AD6C808397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23AC813A-FD3D-FE35-CDFE-9CA97EDDB5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Agentic AI thường hoạt động theo quy trình bốn bước :   </a:t>
            </a:r>
          </a:p>
          <a:p>
            <a:pPr>
              <a:buFont typeface="Arial" panose="020B0604020202020204" pitchFamily="34" charset="0"/>
              <a:buChar char="•"/>
            </a:pPr>
            <a:r>
              <a:rPr lang="vi-VN" b="1" dirty="0"/>
              <a:t>Nhận thức (Perceive):</a:t>
            </a:r>
            <a:r>
              <a:rPr lang="vi-VN" dirty="0"/>
              <a:t> AI agent thu thập và xử lý dữ liệu từ nhiều nguồn khác nhau như cảm biến, cơ sở dữ liệu và giao diện kỹ thuật số, trích xuất các đặc điểm có ý nghĩa và xác định các thực thể liên quan .   </a:t>
            </a:r>
          </a:p>
          <a:p>
            <a:pPr>
              <a:buFont typeface="Arial" panose="020B0604020202020204" pitchFamily="34" charset="0"/>
              <a:buChar char="•"/>
            </a:pPr>
            <a:r>
              <a:rPr lang="vi-VN" b="1" dirty="0"/>
              <a:t>Suy luận (Reason):</a:t>
            </a:r>
            <a:r>
              <a:rPr lang="vi-VN" dirty="0"/>
              <a:t> Một mô hình ngôn ngữ lớn (LLM) đóng vai trò là bộ máy suy luận, hiểu các nhiệm vụ, tạo ra các giải pháp và điều phối các mô hình chuyên dụng cho các chức năng cụ thể như tạo nội dung hoặc hệ thống đề xuất. Bước này thường sử dụng kỹ thuật tạo sinh tăng cường truy xuất (RAG) để truy cập dữ liệu độc quyền .   </a:t>
            </a:r>
          </a:p>
          <a:p>
            <a:pPr>
              <a:buFont typeface="Arial" panose="020B0604020202020204" pitchFamily="34" charset="0"/>
              <a:buChar char="•"/>
            </a:pPr>
            <a:r>
              <a:rPr lang="vi-VN" b="1" dirty="0"/>
              <a:t>Hành động (Act):</a:t>
            </a:r>
            <a:r>
              <a:rPr lang="vi-VN" dirty="0"/>
              <a:t> Agentic AI tích hợp với các công cụ và phần mềm bên ngoài thông qua các giao diện lập trình ứng dụng (API) để thực hiện các nhiệm vụ dựa trên các kế hoạch đã được xây dựng. Các biện pháp bảo vệ có thể được tích hợp để đảm bảo việc thực hiện chính xác .   </a:t>
            </a:r>
          </a:p>
          <a:p>
            <a:pPr>
              <a:buFont typeface="Arial" panose="020B0604020202020204" pitchFamily="34" charset="0"/>
              <a:buChar char="•"/>
            </a:pPr>
            <a:r>
              <a:rPr lang="vi-VN" b="1" dirty="0"/>
              <a:t>Học hỏi (Learn):</a:t>
            </a:r>
            <a:r>
              <a:rPr lang="vi-VN" dirty="0"/>
              <a:t> Thông qua một vòng phản hồi, hay còn gọi là "vòng quay dữ liệu", dữ liệu được tạo ra từ các tương tác sẽ được đưa trở lại hệ thống để liên tục cải thiện các mô hình, nâng cao khả năng ra quyết định và hiệu quả hoạt động theo thời gian .</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4212032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545D6DAC-C3B8-943A-C18C-EB487EEAC4F0}"/>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67F7F71A-2C12-BC96-ADEB-32165DD559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67CC47B9-02A4-2B95-B16C-F8CAA3E86B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l">
              <a:spcBef>
                <a:spcPts val="600"/>
              </a:spcBef>
              <a:spcAft>
                <a:spcPts val="600"/>
              </a:spcAft>
              <a:buNone/>
            </a:pPr>
            <a:r>
              <a:rPr lang="vi-VN" b="1" dirty="0"/>
              <a:t>Trước LLM:</a:t>
            </a:r>
            <a:r>
              <a:rPr lang="vi-VN" dirty="0"/>
              <a:t> Khái niệm về AI có khả năng tương tác với thế giới bên ngoài đã có từ lâu trong lĩnh vực AI cổ điển (Symbolic AI) và hệ chuyên gia (Expert Systems). Tuy nhiên, các hệ thống này thường cứng nhắc, dựa trên luật lệ được lập trình</a:t>
            </a:r>
            <a:r>
              <a:rPr lang="en-US" dirty="0"/>
              <a:t> </a:t>
            </a:r>
            <a:r>
              <a:rPr lang="vi-VN" dirty="0"/>
              <a:t>sẵn và không có khả năng học hoặc thích ứng linh hoạt như LLM. </a:t>
            </a:r>
            <a:endParaRPr lang="en-US" dirty="0"/>
          </a:p>
          <a:p>
            <a:pPr marL="0" indent="0" algn="l">
              <a:spcBef>
                <a:spcPts val="600"/>
              </a:spcBef>
              <a:spcAft>
                <a:spcPts val="600"/>
              </a:spcAft>
              <a:buNone/>
            </a:pPr>
            <a:endParaRPr lang="en-US" dirty="0"/>
          </a:p>
          <a:p>
            <a:pPr marL="0" indent="0" algn="l">
              <a:spcBef>
                <a:spcPts val="600"/>
              </a:spcBef>
              <a:spcAft>
                <a:spcPts val="600"/>
              </a:spcAft>
              <a:buNone/>
            </a:pPr>
            <a:r>
              <a:rPr lang="vi-VN" b="1" dirty="0"/>
              <a:t>NLP truyền thống:</a:t>
            </a:r>
            <a:r>
              <a:rPr lang="vi-VN" dirty="0"/>
              <a:t> Các hệ thống xử lý ngôn ngữ tự nhiên trước đây cũng có thể tích hợp với các API hoặc cơ sở dữ liệu bên ngoài, nhưng thường thông qua các đoạn code được viết tay cụ thể cho từng tác vụ, thiếu tính tổng quát.</a:t>
            </a:r>
            <a:endParaRPr lang="vi-VN" b="0" i="0" dirty="0">
              <a:solidFill>
                <a:srgbClr val="F8FAFF"/>
              </a:solidFill>
              <a:effectLst/>
              <a:latin typeface="DeepSeek-CJK-patch"/>
            </a:endParaRPr>
          </a:p>
        </p:txBody>
      </p:sp>
    </p:spTree>
    <p:extLst>
      <p:ext uri="{BB962C8B-B14F-4D97-AF65-F5344CB8AC3E}">
        <p14:creationId xmlns:p14="http://schemas.microsoft.com/office/powerpoint/2010/main" val="29236823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E7F5D440-3E5B-C70E-8CCE-6315ADE91B2C}"/>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00FD9E48-31C7-3ACF-E7F5-C30D9F951E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D738F17D-7B99-6A45-0EB8-3780F468D2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l">
              <a:spcBef>
                <a:spcPts val="600"/>
              </a:spcBef>
              <a:spcAft>
                <a:spcPts val="600"/>
              </a:spcAft>
              <a:buNone/>
            </a:pPr>
            <a:r>
              <a:rPr lang="vi-VN" b="1" dirty="0"/>
              <a:t>Trước LLM:</a:t>
            </a:r>
            <a:r>
              <a:rPr lang="vi-VN" dirty="0"/>
              <a:t> Khái niệm về AI có khả năng tương tác với thế giới bên ngoài đã có từ lâu trong lĩnh vực AI cổ điển (Symbolic AI) và hệ chuyên gia (Expert Systems). Tuy nhiên, các hệ thống này thường cứng nhắc, dựa trên luật lệ được lập trình</a:t>
            </a:r>
            <a:r>
              <a:rPr lang="en-US" dirty="0"/>
              <a:t> </a:t>
            </a:r>
            <a:r>
              <a:rPr lang="vi-VN" dirty="0"/>
              <a:t>sẵn và không có khả năng học hoặc thích ứng linh hoạt như LLM. </a:t>
            </a:r>
            <a:endParaRPr lang="en-US" dirty="0"/>
          </a:p>
          <a:p>
            <a:pPr marL="0" indent="0" algn="l">
              <a:spcBef>
                <a:spcPts val="600"/>
              </a:spcBef>
              <a:spcAft>
                <a:spcPts val="600"/>
              </a:spcAft>
              <a:buNone/>
            </a:pPr>
            <a:endParaRPr lang="en-US" dirty="0"/>
          </a:p>
          <a:p>
            <a:pPr marL="0" indent="0" algn="l">
              <a:spcBef>
                <a:spcPts val="600"/>
              </a:spcBef>
              <a:spcAft>
                <a:spcPts val="600"/>
              </a:spcAft>
              <a:buNone/>
            </a:pPr>
            <a:r>
              <a:rPr lang="vi-VN" b="1" dirty="0"/>
              <a:t>NLP truyền thống:</a:t>
            </a:r>
            <a:r>
              <a:rPr lang="vi-VN" dirty="0"/>
              <a:t> Các hệ thống xử lý ngôn ngữ tự nhiên trước đây cũng có thể tích hợp với các API hoặc cơ sở dữ liệu bên ngoài, nhưng thường thông qua các đoạn code được viết tay cụ thể cho từng tác vụ, thiếu tính tổng quát.</a:t>
            </a:r>
            <a:endParaRPr lang="vi-VN" b="0" i="0" dirty="0">
              <a:solidFill>
                <a:srgbClr val="F8FAFF"/>
              </a:solidFill>
              <a:effectLst/>
              <a:latin typeface="DeepSeek-CJK-patch"/>
            </a:endParaRPr>
          </a:p>
        </p:txBody>
      </p:sp>
    </p:spTree>
    <p:extLst>
      <p:ext uri="{BB962C8B-B14F-4D97-AF65-F5344CB8AC3E}">
        <p14:creationId xmlns:p14="http://schemas.microsoft.com/office/powerpoint/2010/main" val="13818601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33098EA8-44EE-DBFA-82B9-1D7F8F6BA94D}"/>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A545967E-A193-1A39-5E27-00BA006E26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CE6E15C8-6803-E287-2BAB-2163FDCBB8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 typeface="Arial" panose="020B0604020202020204" pitchFamily="34" charset="0"/>
              <a:buNone/>
            </a:pPr>
            <a:r>
              <a:rPr lang="vi-VN" b="1" dirty="0"/>
              <a:t>GPT-3 và các LLM tương tự:</a:t>
            </a:r>
            <a:r>
              <a:rPr lang="vi-VN" dirty="0"/>
              <a:t> Các mô hình như GPT-3 (ra mắt 2020) cho thấy khả năng sinh văn bản đáng kinh ngạc. Tuy nhiên, chúng cũng bộc lộ những hạn chế rõ ràng: </a:t>
            </a:r>
          </a:p>
          <a:p>
            <a:pPr marL="742950" lvl="1" indent="-285750">
              <a:buFont typeface="Arial" panose="020B0604020202020204" pitchFamily="34" charset="0"/>
              <a:buChar char="•"/>
            </a:pPr>
            <a:r>
              <a:rPr lang="vi-VN" b="1" dirty="0"/>
              <a:t>Kiến thức bị giới hạn:</a:t>
            </a:r>
            <a:r>
              <a:rPr lang="vi-VN" dirty="0"/>
              <a:t> Dữ liệu huấn luyện có "ngày cắt" (cut-off date), khiến chúng không biết thông tin mới nhất.</a:t>
            </a:r>
          </a:p>
          <a:p>
            <a:pPr marL="742950" lvl="1" indent="-285750">
              <a:buFont typeface="Arial" panose="020B0604020202020204" pitchFamily="34" charset="0"/>
              <a:buChar char="•"/>
            </a:pPr>
            <a:r>
              <a:rPr lang="vi-VN" b="1" dirty="0"/>
              <a:t>"Ảo giác" (Hallucination):</a:t>
            </a:r>
            <a:r>
              <a:rPr lang="vi-VN" dirty="0"/>
              <a:t> Có xu hướng bịa đặt thông tin không chính xác.</a:t>
            </a:r>
          </a:p>
          <a:p>
            <a:pPr marL="742950" lvl="1" indent="-285750">
              <a:buFont typeface="Arial" panose="020B0604020202020204" pitchFamily="34" charset="0"/>
              <a:buChar char="•"/>
            </a:pPr>
            <a:r>
              <a:rPr lang="vi-VN" b="1" dirty="0"/>
              <a:t>Khó khăn với tính toán và logic chính xác:</a:t>
            </a:r>
            <a:r>
              <a:rPr lang="vi-VN" dirty="0"/>
              <a:t> Không giỏi trong các phép toán phức tạp hoặc suy luận logic nhiều bước.</a:t>
            </a:r>
          </a:p>
          <a:p>
            <a:pPr marL="742950" lvl="1" indent="-285750">
              <a:buFont typeface="Arial" panose="020B0604020202020204" pitchFamily="34" charset="0"/>
              <a:buChar char="•"/>
            </a:pPr>
            <a:r>
              <a:rPr lang="vi-VN" b="1" dirty="0"/>
              <a:t>Không thể tương tác với thế giới thực:</a:t>
            </a:r>
            <a:r>
              <a:rPr lang="vi-VN" dirty="0"/>
              <a:t> Không thể kiểm tra thời tiết, đặt vé máy bay, gửi email,...</a:t>
            </a:r>
            <a:endParaRPr lang="en-US" dirty="0"/>
          </a:p>
          <a:p>
            <a:pPr marL="0" lvl="0" indent="0">
              <a:buFont typeface="Arial" panose="020B0604020202020204" pitchFamily="34" charset="0"/>
              <a:buNone/>
            </a:pPr>
            <a:r>
              <a:rPr lang="vi-VN" b="1" dirty="0"/>
              <a:t>Nhu cầu cấp thiết:</a:t>
            </a:r>
            <a:r>
              <a:rPr lang="vi-VN" dirty="0"/>
              <a:t> Những hạn chế này thúc đẩy các nhà nghiên cứu tìm cách "kết nối" LLM với các nguồn thông tin và khả năng hành động bên ngoài.</a:t>
            </a:r>
          </a:p>
          <a:p>
            <a:pPr marL="0" indent="0" algn="l">
              <a:spcBef>
                <a:spcPts val="600"/>
              </a:spcBef>
              <a:spcAft>
                <a:spcPts val="600"/>
              </a:spcAft>
              <a:buNone/>
            </a:pPr>
            <a:endParaRPr lang="vi-VN" b="0" i="0" dirty="0">
              <a:solidFill>
                <a:srgbClr val="F8FAFF"/>
              </a:solidFill>
              <a:effectLst/>
              <a:latin typeface="DeepSeek-CJK-patch"/>
            </a:endParaRPr>
          </a:p>
        </p:txBody>
      </p:sp>
    </p:spTree>
    <p:extLst>
      <p:ext uri="{BB962C8B-B14F-4D97-AF65-F5344CB8AC3E}">
        <p14:creationId xmlns:p14="http://schemas.microsoft.com/office/powerpoint/2010/main" val="36826615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4E4C35C5-C32B-0D8A-1182-E61CEB8B4C29}"/>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8D79D23F-A8D0-94AF-1A64-53952AAA23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A75C06B6-40B5-17C7-F109-4B0888DC81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 typeface="Arial" panose="020B0604020202020204" pitchFamily="34" charset="0"/>
              <a:buNone/>
            </a:pPr>
            <a:r>
              <a:rPr lang="vi-VN" b="1" dirty="0"/>
              <a:t>GPT-3 và các LLM tương tự:</a:t>
            </a:r>
            <a:r>
              <a:rPr lang="vi-VN" dirty="0"/>
              <a:t> Các mô hình như GPT-3 (ra mắt 2020) cho thấy khả năng sinh văn bản đáng kinh ngạc. Tuy nhiên, chúng cũng bộc lộ những hạn chế rõ ràng: </a:t>
            </a:r>
          </a:p>
          <a:p>
            <a:pPr marL="742950" lvl="1" indent="-285750">
              <a:buFont typeface="Arial" panose="020B0604020202020204" pitchFamily="34" charset="0"/>
              <a:buChar char="•"/>
            </a:pPr>
            <a:r>
              <a:rPr lang="vi-VN" b="1" dirty="0"/>
              <a:t>Kiến thức bị giới hạn:</a:t>
            </a:r>
            <a:r>
              <a:rPr lang="vi-VN" dirty="0"/>
              <a:t> Dữ liệu huấn luyện có "ngày cắt" (cut-off date), khiến chúng không biết thông tin mới nhất.</a:t>
            </a:r>
          </a:p>
          <a:p>
            <a:pPr marL="742950" lvl="1" indent="-285750">
              <a:buFont typeface="Arial" panose="020B0604020202020204" pitchFamily="34" charset="0"/>
              <a:buChar char="•"/>
            </a:pPr>
            <a:r>
              <a:rPr lang="vi-VN" b="1" dirty="0"/>
              <a:t>"Ảo giác" (Hallucination):</a:t>
            </a:r>
            <a:r>
              <a:rPr lang="vi-VN" dirty="0"/>
              <a:t> Có xu hướng bịa đặt thông tin không chính xác.</a:t>
            </a:r>
          </a:p>
          <a:p>
            <a:pPr marL="742950" lvl="1" indent="-285750">
              <a:buFont typeface="Arial" panose="020B0604020202020204" pitchFamily="34" charset="0"/>
              <a:buChar char="•"/>
            </a:pPr>
            <a:r>
              <a:rPr lang="vi-VN" b="1" dirty="0"/>
              <a:t>Khó khăn với tính toán và logic chính xác:</a:t>
            </a:r>
            <a:r>
              <a:rPr lang="vi-VN" dirty="0"/>
              <a:t> Không giỏi trong các phép toán phức tạp hoặc suy luận logic nhiều bước.</a:t>
            </a:r>
          </a:p>
          <a:p>
            <a:pPr marL="742950" lvl="1" indent="-285750">
              <a:buFont typeface="Arial" panose="020B0604020202020204" pitchFamily="34" charset="0"/>
              <a:buChar char="•"/>
            </a:pPr>
            <a:r>
              <a:rPr lang="vi-VN" b="1" dirty="0"/>
              <a:t>Không thể tương tác với thế giới thực:</a:t>
            </a:r>
            <a:r>
              <a:rPr lang="vi-VN" dirty="0"/>
              <a:t> Không thể kiểm tra thời tiết, đặt vé máy bay, gửi email,...</a:t>
            </a:r>
            <a:endParaRPr lang="en-US" dirty="0"/>
          </a:p>
          <a:p>
            <a:pPr marL="0" lvl="0" indent="0">
              <a:buFont typeface="Arial" panose="020B0604020202020204" pitchFamily="34" charset="0"/>
              <a:buNone/>
            </a:pPr>
            <a:r>
              <a:rPr lang="vi-VN" b="1" dirty="0"/>
              <a:t>Nhu cầu cấp thiết:</a:t>
            </a:r>
            <a:r>
              <a:rPr lang="vi-VN" dirty="0"/>
              <a:t> Những hạn chế này thúc đẩy các nhà nghiên cứu tìm cách "kết nối" LLM với các nguồn thông tin và khả năng hành động bên ngoài.</a:t>
            </a:r>
          </a:p>
          <a:p>
            <a:pPr marL="0" indent="0" algn="l">
              <a:spcBef>
                <a:spcPts val="600"/>
              </a:spcBef>
              <a:spcAft>
                <a:spcPts val="600"/>
              </a:spcAft>
              <a:buNone/>
            </a:pPr>
            <a:endParaRPr lang="vi-VN" b="0" i="0" dirty="0">
              <a:solidFill>
                <a:srgbClr val="F8FAFF"/>
              </a:solidFill>
              <a:effectLst/>
              <a:latin typeface="DeepSeek-CJK-patch"/>
            </a:endParaRPr>
          </a:p>
        </p:txBody>
      </p:sp>
    </p:spTree>
    <p:extLst>
      <p:ext uri="{BB962C8B-B14F-4D97-AF65-F5344CB8AC3E}">
        <p14:creationId xmlns:p14="http://schemas.microsoft.com/office/powerpoint/2010/main" val="9557698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83C18A4-A02C-326D-3E69-D95EA2EB2134}"/>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8817211-ED65-98D4-0DC5-9BF15D1779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ED76967-A402-A58D-6527-7451BF238B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MIPS: Maximum Inner Product Search</a:t>
            </a:r>
            <a:endParaRPr dirty="0"/>
          </a:p>
        </p:txBody>
      </p:sp>
    </p:spTree>
    <p:extLst>
      <p:ext uri="{BB962C8B-B14F-4D97-AF65-F5344CB8AC3E}">
        <p14:creationId xmlns:p14="http://schemas.microsoft.com/office/powerpoint/2010/main" val="35726555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8CF780BC-71B7-ACB6-2F36-E82C7F339F9E}"/>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7AE89FC4-87C4-A6DC-F941-055954C50F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9FED11D-C3F6-9DAC-7EA3-B93173E1600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92379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8F3BF7F5-8865-5984-FC3C-25A7FC99EB93}"/>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7AFE583F-9384-CD57-3101-F7329F4C12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9AFAE63A-22AE-04B7-1E67-8AB395DD8E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94028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0F930217-3388-48E6-E6AF-B3E985C13400}"/>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2A16FF8-9E70-2D6D-773F-75153562BF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E5F82CC7-C581-2767-D95F-3781CFDE1E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15260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153F4EB7-B92F-5A49-34C7-2D057F38DE31}"/>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4C789A23-9D0C-D03A-F79E-AA3694AD0A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58C17BC-6837-897B-AD07-12E82CC696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Toolformer (Schick et al., Meta AI, tháng 2/2023):</a:t>
            </a:r>
            <a:r>
              <a:rPr lang="vi-VN" dirty="0"/>
              <a:t> Đề xuất một phương pháp để LLM </a:t>
            </a:r>
            <a:r>
              <a:rPr lang="vi-VN" i="1" dirty="0"/>
              <a:t>tự học</a:t>
            </a:r>
            <a:r>
              <a:rPr lang="vi-VN" dirty="0"/>
              <a:t> cách sử dụng các API (công cụ). Mô hình được huấn luyện để quyết định </a:t>
            </a:r>
            <a:r>
              <a:rPr lang="vi-VN" i="1" dirty="0"/>
              <a:t>vị trí</a:t>
            </a:r>
            <a:r>
              <a:rPr lang="vi-VN" dirty="0"/>
              <a:t> nào trong văn bản cần gọi API, </a:t>
            </a:r>
            <a:r>
              <a:rPr lang="vi-VN" i="1" dirty="0"/>
              <a:t>API nào</a:t>
            </a:r>
            <a:r>
              <a:rPr lang="vi-VN" dirty="0"/>
              <a:t> cần gọi, và </a:t>
            </a:r>
            <a:r>
              <a:rPr lang="vi-VN" i="1" dirty="0"/>
              <a:t>với tham số nào</a:t>
            </a:r>
            <a:r>
              <a:rPr lang="vi-VN" dirty="0"/>
              <a:t>, sau đó chèn kết quả trả về từ API vào quá trình sinh văn bản tiếp theo. Điều đặc biệt là quá trình tạo dữ liệu huấn luyện này có thể được tự động hóa ở một mức độ nhất định.</a:t>
            </a:r>
            <a:r>
              <a:rPr lang="en-US" dirty="0"/>
              <a:t> </a:t>
            </a:r>
            <a:r>
              <a:rPr lang="en-US" dirty="0" err="1"/>
              <a:t>Họ</a:t>
            </a:r>
            <a:r>
              <a:rPr lang="en-US" dirty="0"/>
              <a:t> </a:t>
            </a:r>
            <a:r>
              <a:rPr lang="en-US" dirty="0" err="1"/>
              <a:t>sử</a:t>
            </a:r>
            <a:r>
              <a:rPr lang="en-US" dirty="0"/>
              <a:t> </a:t>
            </a:r>
            <a:r>
              <a:rPr lang="en-US" dirty="0" err="1"/>
              <a:t>dụng</a:t>
            </a:r>
            <a:r>
              <a:rPr lang="en-US" dirty="0"/>
              <a:t> 5 Tools </a:t>
            </a:r>
            <a:r>
              <a:rPr lang="en-US" dirty="0" err="1"/>
              <a:t>đó</a:t>
            </a:r>
            <a:r>
              <a:rPr lang="en-US" dirty="0"/>
              <a:t> </a:t>
            </a:r>
            <a:r>
              <a:rPr lang="en-US" dirty="0" err="1"/>
              <a:t>là</a:t>
            </a:r>
            <a:r>
              <a:rPr lang="en-US" dirty="0"/>
              <a:t> Question Answering, Calculator, Wikipedia Search, Machine Translation System, Calendar</a:t>
            </a:r>
            <a:endParaRPr dirty="0"/>
          </a:p>
        </p:txBody>
      </p:sp>
    </p:spTree>
    <p:extLst>
      <p:ext uri="{BB962C8B-B14F-4D97-AF65-F5344CB8AC3E}">
        <p14:creationId xmlns:p14="http://schemas.microsoft.com/office/powerpoint/2010/main" val="21117745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BF38036E-E330-0333-DD30-4549D86A6FCF}"/>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1F3E948F-DC38-D4CA-2956-DE0BE0FDA4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3F90B27D-C064-D74F-4E3E-53E93C1D73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HuggingGPT / JARVIS (Shen et al., Microsoft Research Asia &amp; Zhejiang University, tháng 3/2023): </a:t>
            </a:r>
            <a:r>
              <a:rPr lang="vi-VN" dirty="0"/>
              <a:t>Một hệ thống sử dụng ChatGPT làm bộ điều khiển trung tâm để lựa chọn và phối hợp nhiều mô hình AI khác nhau (được xem như công cụ) từ Hugging Face Hub để giải quyết các tác vụ đa dạng (hình ảnh, âm thanh, video,...).</a:t>
            </a:r>
          </a:p>
        </p:txBody>
      </p:sp>
    </p:spTree>
    <p:extLst>
      <p:ext uri="{BB962C8B-B14F-4D97-AF65-F5344CB8AC3E}">
        <p14:creationId xmlns:p14="http://schemas.microsoft.com/office/powerpoint/2010/main" val="2582809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9E3EB99A-25DD-7BC8-92C2-70C11DEA0B4A}"/>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D2EEA74-809F-E0CC-DF8F-5CCAD50D33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C35029F1-1FB6-7E14-3DB2-B7FFF2B3DE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Gorilla (Patil et al., UC Berkeley &amp; Microsoft Research, tháng 5/2023):</a:t>
            </a:r>
            <a:r>
              <a:rPr lang="vi-VN" dirty="0"/>
              <a:t> Tập trung vào việc huấn luyện LLM để gọi API một cách chính xác và đáng tin cậy, đặc biệt là với số lượng lớn API.</a:t>
            </a:r>
          </a:p>
        </p:txBody>
      </p:sp>
    </p:spTree>
    <p:extLst>
      <p:ext uri="{BB962C8B-B14F-4D97-AF65-F5344CB8AC3E}">
        <p14:creationId xmlns:p14="http://schemas.microsoft.com/office/powerpoint/2010/main" val="32284491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0B55F6F3-CA69-5FED-5E8B-FE728B97A696}"/>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C9E22B89-3752-EC50-8D96-2FA6F73F85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51383DC9-9522-4D9E-DFEE-6F3DD52AA9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OpenAI Function Calling (Tháng 6/2023):</a:t>
            </a:r>
            <a:r>
              <a:rPr lang="vi-VN" dirty="0"/>
              <a:t> Một bước tiến quan trọng mang tính thực tiễn cao. OpenAI cung cấp một giao diện chuẩn hóa cho phép các nhà phát triển định nghĩa các "hàm" (công cụ) dưới dạng JSON schema. Khi tương tác, LLM (như GPT-3.5-turbo, GPT-4) có thể quyết định gọi một hàm cụ thể và trả về một đối tượng JSON chứa tên hàm và các tham số cần thiết. Lập trình viên sau đó sẽ thực thi hàm này bằng code của mình và gửi kết quả trở lại cho LLM để tiếp tục cuộc trò chuyện. </a:t>
            </a:r>
          </a:p>
        </p:txBody>
      </p:sp>
    </p:spTree>
    <p:extLst>
      <p:ext uri="{BB962C8B-B14F-4D97-AF65-F5344CB8AC3E}">
        <p14:creationId xmlns:p14="http://schemas.microsoft.com/office/powerpoint/2010/main" val="17849510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094B6BEB-ADB1-32DC-AA55-2BD2A1B10576}"/>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97BBF0B1-3474-554B-03A1-474DBF3206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5691C2E6-6D5C-912A-6F2F-5C722D0C6A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4486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a:buNone/>
            </a:pPr>
            <a:r>
              <a:rPr lang="en-US" b="1" dirty="0"/>
              <a:t>T</a:t>
            </a:r>
            <a:r>
              <a:rPr lang="vi-VN" b="1" dirty="0"/>
              <a:t>hách Thức và Cơ Hội trong Việc Áp Dụng Agentic AI:</a:t>
            </a:r>
            <a:endParaRPr lang="en-US" b="1" dirty="0"/>
          </a:p>
          <a:p>
            <a:pPr marL="0">
              <a:buNone/>
            </a:pPr>
            <a:r>
              <a:rPr lang="vi-VN" dirty="0"/>
              <a:t>Mặc dù tiềm năng là rất lớn, việc áp dụng Agentic AI cũng đi kèm với những lo ngại về độ tin cậy, khả năng kiểm soát và các vấn đề đạo đức . Vấn đề "hộp đen" và thiếu khả năng giải thích , khả năng xảy ra lỗi và trục trặc , rủi ro về bảo mật</a:t>
            </a:r>
            <a:r>
              <a:rPr lang="en-US" dirty="0"/>
              <a:t> </a:t>
            </a:r>
            <a:r>
              <a:rPr lang="vi-VN" dirty="0"/>
              <a:t>và quyền riêng tư , các vấn đề đạo đức liên quan đến thiên vị, trách nhiệm và lạm dụng , nhu cầu giám sát và kiểm soát của con người , và tầm quan trọng của việc kiểm tra và xác thực là những yếu tố cần được xem xét kỹ lưỡng. Các chiến lược như triển khai các khung XAI, giao thức bảo mật mạnh mẽ, hướng dẫn đạo đức rõ ràng và cơ chế con người trong vòng lặp có thể giúp giảm thiểu những lo ngại này .   </a:t>
            </a:r>
            <a:endParaRPr lang="en-US" dirty="0"/>
          </a:p>
          <a:p>
            <a:pPr marL="0">
              <a:buNone/>
            </a:pPr>
            <a:endParaRPr lang="vi-VN" dirty="0"/>
          </a:p>
          <a:p>
            <a:pPr marL="0" indent="0">
              <a:buNone/>
            </a:pPr>
            <a:r>
              <a:rPr lang="vi-VN" dirty="0"/>
              <a:t>Tuy nhiên, Agentic AI cũng mang lại những cơ hội to lớn cho năng suất, hiệu quả và đổi mới . Nó giúp tăng hiệu quả hoạt động và tự động hóa các tác vụ thông thường , giảm thiểu sai sót của con người , cải thiện trải nghiệm khách hàng thông qua cá nhân hóa và dịch vụ nhanh chóng hơn , trao quyền cho nhân viên tập trung vào các công việc mang tính chiến lược và sáng tạo hơn , thúc đẩy sự đổi mới trong phát triển sản phẩm và mô hình kinh doanh , tiềm năng tiết kiệm chi phí và ROI cao hơn , và giải quyết tình trạng thiếu hụt nhân tài bằng cách tăng cường khả năng của con người .</a:t>
            </a:r>
          </a:p>
          <a:p>
            <a:pPr marL="0" lvl="0" indent="0" algn="l" rtl="0">
              <a:spcBef>
                <a:spcPts val="0"/>
              </a:spcBef>
              <a:spcAft>
                <a:spcPts val="0"/>
              </a:spcAft>
              <a:buNone/>
            </a:pPr>
            <a:endParaRPr lang="vi-VN"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a:extLst>
            <a:ext uri="{FF2B5EF4-FFF2-40B4-BE49-F238E27FC236}">
              <a16:creationId xmlns:a16="http://schemas.microsoft.com/office/drawing/2014/main" id="{0334997D-56F1-0136-1C5C-DECAF43B460B}"/>
            </a:ext>
          </a:extLst>
        </p:cNvPr>
        <p:cNvGrpSpPr/>
        <p:nvPr/>
      </p:nvGrpSpPr>
      <p:grpSpPr>
        <a:xfrm>
          <a:off x="0" y="0"/>
          <a:ext cx="0" cy="0"/>
          <a:chOff x="0" y="0"/>
          <a:chExt cx="0" cy="0"/>
        </a:xfrm>
      </p:grpSpPr>
      <p:sp>
        <p:nvSpPr>
          <p:cNvPr id="733" name="Google Shape;733;gd1bf8d60a4_0_89:notes">
            <a:extLst>
              <a:ext uri="{FF2B5EF4-FFF2-40B4-BE49-F238E27FC236}">
                <a16:creationId xmlns:a16="http://schemas.microsoft.com/office/drawing/2014/main" id="{5298971F-CAE9-06D5-B532-7CB790F6B0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d1bf8d60a4_0_89:notes">
            <a:extLst>
              <a:ext uri="{FF2B5EF4-FFF2-40B4-BE49-F238E27FC236}">
                <a16:creationId xmlns:a16="http://schemas.microsoft.com/office/drawing/2014/main" id="{569AFF28-BBF8-D900-B656-E466F6FF22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vi-VN" sz="1100" i="1" dirty="0"/>
              <a:t>Agentic AI đánh dấu một bước tiến vượt bậc so với Generative AI, mang đến khả năng tự chủ để đạt được các mục tiêu phức tạp</a:t>
            </a:r>
            <a:r>
              <a:rPr lang="en-US" sz="1100" i="1" dirty="0"/>
              <a:t>.</a:t>
            </a:r>
          </a:p>
          <a:p>
            <a:pPr>
              <a:buFont typeface="Arial" panose="020B0604020202020204" pitchFamily="34" charset="0"/>
              <a:buChar char="•"/>
            </a:pPr>
            <a:r>
              <a:rPr lang="vi-VN" sz="1100" i="1" dirty="0"/>
              <a:t>Agentic AI có tiềm năng to lớn trong việc chuyển đổi các ngành công nghiệp và mang lại giá trị kinh doanh đáng kể. </a:t>
            </a:r>
            <a:endParaRPr lang="en-US" sz="1100" i="1" dirty="0"/>
          </a:p>
          <a:p>
            <a:pPr>
              <a:buFont typeface="Arial" panose="020B0604020202020204" pitchFamily="34" charset="0"/>
              <a:buChar char="•"/>
            </a:pPr>
            <a:r>
              <a:rPr lang="vi-VN" sz="1100" i="1" dirty="0"/>
              <a:t>Tuy nhiên, các thách thức liên quan đến độ tin cậy, khả năng kiểm soát và đạo đức cần được xem</a:t>
            </a:r>
            <a:r>
              <a:rPr lang="en-US" sz="1100" i="1" dirty="0"/>
              <a:t> </a:t>
            </a:r>
            <a:r>
              <a:rPr lang="en-US" sz="1100" i="1" dirty="0" err="1"/>
              <a:t>xét</a:t>
            </a:r>
            <a:r>
              <a:rPr lang="vi-VN" sz="1100" i="1" dirty="0"/>
              <a:t>. </a:t>
            </a:r>
            <a:endParaRPr lang="en-US" sz="1100" i="1" dirty="0"/>
          </a:p>
          <a:p>
            <a:pPr>
              <a:buFont typeface="Arial" panose="020B0604020202020204" pitchFamily="34" charset="0"/>
              <a:buChar char="•"/>
            </a:pPr>
            <a:r>
              <a:rPr lang="vi-VN" sz="1100" i="1" dirty="0"/>
              <a:t>Tương lai của Agentic AI hứa hẹn sẽ định hình lại cách chúng ta làm việc và tương tác với công nghệ, mở ra những cơ hội mới và đòi hỏi sự thích ứng liên tục từ con người.</a:t>
            </a:r>
            <a:endParaRPr lang="en-US" i="1" dirty="0"/>
          </a:p>
        </p:txBody>
      </p:sp>
    </p:spTree>
    <p:extLst>
      <p:ext uri="{BB962C8B-B14F-4D97-AF65-F5344CB8AC3E}">
        <p14:creationId xmlns:p14="http://schemas.microsoft.com/office/powerpoint/2010/main" val="22255078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a:extLst>
            <a:ext uri="{FF2B5EF4-FFF2-40B4-BE49-F238E27FC236}">
              <a16:creationId xmlns:a16="http://schemas.microsoft.com/office/drawing/2014/main" id="{51439B89-E308-7263-4B33-534D3DBF6B2A}"/>
            </a:ext>
          </a:extLst>
        </p:cNvPr>
        <p:cNvGrpSpPr/>
        <p:nvPr/>
      </p:nvGrpSpPr>
      <p:grpSpPr>
        <a:xfrm>
          <a:off x="0" y="0"/>
          <a:ext cx="0" cy="0"/>
          <a:chOff x="0" y="0"/>
          <a:chExt cx="0" cy="0"/>
        </a:xfrm>
      </p:grpSpPr>
      <p:sp>
        <p:nvSpPr>
          <p:cNvPr id="1663" name="Google Shape;1663;g286fec561a4_0_10:notes">
            <a:extLst>
              <a:ext uri="{FF2B5EF4-FFF2-40B4-BE49-F238E27FC236}">
                <a16:creationId xmlns:a16="http://schemas.microsoft.com/office/drawing/2014/main" id="{C5E06A02-39A0-66B8-20B4-D51A7B0C69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a:extLst>
              <a:ext uri="{FF2B5EF4-FFF2-40B4-BE49-F238E27FC236}">
                <a16:creationId xmlns:a16="http://schemas.microsoft.com/office/drawing/2014/main" id="{C811591A-1223-A12E-F8E4-E1B60728A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6650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D0154726-C60F-A9EF-BF55-162B83FBB877}"/>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41AE0839-5FB4-A231-D27D-56D2B1AE2C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52CD3084-F498-DB99-0FB6-78F6CB1EBE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5134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a:extLst>
            <a:ext uri="{FF2B5EF4-FFF2-40B4-BE49-F238E27FC236}">
              <a16:creationId xmlns:a16="http://schemas.microsoft.com/office/drawing/2014/main" id="{BA18C0BF-B106-1A10-45D2-E4A55027F801}"/>
            </a:ext>
          </a:extLst>
        </p:cNvPr>
        <p:cNvGrpSpPr/>
        <p:nvPr/>
      </p:nvGrpSpPr>
      <p:grpSpPr>
        <a:xfrm>
          <a:off x="0" y="0"/>
          <a:ext cx="0" cy="0"/>
          <a:chOff x="0" y="0"/>
          <a:chExt cx="0" cy="0"/>
        </a:xfrm>
      </p:grpSpPr>
      <p:sp>
        <p:nvSpPr>
          <p:cNvPr id="1663" name="Google Shape;1663;g286fec561a4_0_10:notes">
            <a:extLst>
              <a:ext uri="{FF2B5EF4-FFF2-40B4-BE49-F238E27FC236}">
                <a16:creationId xmlns:a16="http://schemas.microsoft.com/office/drawing/2014/main" id="{E00892CA-B799-3D91-7BB3-2CC05A2C28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86fec561a4_0_10:notes">
            <a:extLst>
              <a:ext uri="{FF2B5EF4-FFF2-40B4-BE49-F238E27FC236}">
                <a16:creationId xmlns:a16="http://schemas.microsoft.com/office/drawing/2014/main" id="{C6541911-A434-E7A3-7FBF-2A25C8B9AE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06904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a:extLst>
            <a:ext uri="{FF2B5EF4-FFF2-40B4-BE49-F238E27FC236}">
              <a16:creationId xmlns:a16="http://schemas.microsoft.com/office/drawing/2014/main" id="{2F3230A2-CE7A-A285-9A76-0FAF7C82379D}"/>
            </a:ext>
          </a:extLst>
        </p:cNvPr>
        <p:cNvGrpSpPr/>
        <p:nvPr/>
      </p:nvGrpSpPr>
      <p:grpSpPr>
        <a:xfrm>
          <a:off x="0" y="0"/>
          <a:ext cx="0" cy="0"/>
          <a:chOff x="0" y="0"/>
          <a:chExt cx="0" cy="0"/>
        </a:xfrm>
      </p:grpSpPr>
      <p:sp>
        <p:nvSpPr>
          <p:cNvPr id="528" name="Google Shape;528;g12fc2de9d97_0_14:notes">
            <a:extLst>
              <a:ext uri="{FF2B5EF4-FFF2-40B4-BE49-F238E27FC236}">
                <a16:creationId xmlns:a16="http://schemas.microsoft.com/office/drawing/2014/main" id="{D197A72E-20D6-C5A0-F807-C70EA2BB79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2fc2de9d97_0_14:notes">
            <a:extLst>
              <a:ext uri="{FF2B5EF4-FFF2-40B4-BE49-F238E27FC236}">
                <a16:creationId xmlns:a16="http://schemas.microsoft.com/office/drawing/2014/main" id="{073062A9-F48D-ED53-C59E-C8C71B1301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9648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6FFA181F-F89A-E7B1-768B-82E69790BB4A}"/>
            </a:ext>
          </a:extLst>
        </p:cNvPr>
        <p:cNvGrpSpPr/>
        <p:nvPr/>
      </p:nvGrpSpPr>
      <p:grpSpPr>
        <a:xfrm>
          <a:off x="0" y="0"/>
          <a:ext cx="0" cy="0"/>
          <a:chOff x="0" y="0"/>
          <a:chExt cx="0" cy="0"/>
        </a:xfrm>
      </p:grpSpPr>
      <p:sp>
        <p:nvSpPr>
          <p:cNvPr id="1049" name="Google Shape;1049;gd1bf8d60a4_0_254:notes">
            <a:extLst>
              <a:ext uri="{FF2B5EF4-FFF2-40B4-BE49-F238E27FC236}">
                <a16:creationId xmlns:a16="http://schemas.microsoft.com/office/drawing/2014/main" id="{9BF979AE-C21B-115F-7980-90988AC6D1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d1bf8d60a4_0_254:notes">
            <a:extLst>
              <a:ext uri="{FF2B5EF4-FFF2-40B4-BE49-F238E27FC236}">
                <a16:creationId xmlns:a16="http://schemas.microsoft.com/office/drawing/2014/main" id="{A272DF6C-1C36-22D6-E882-6869EF506B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1657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a:extLst>
            <a:ext uri="{FF2B5EF4-FFF2-40B4-BE49-F238E27FC236}">
              <a16:creationId xmlns:a16="http://schemas.microsoft.com/office/drawing/2014/main" id="{2910BDC7-3638-32C2-6CA0-C64C1D32AE7C}"/>
            </a:ext>
          </a:extLst>
        </p:cNvPr>
        <p:cNvGrpSpPr/>
        <p:nvPr/>
      </p:nvGrpSpPr>
      <p:grpSpPr>
        <a:xfrm>
          <a:off x="0" y="0"/>
          <a:ext cx="0" cy="0"/>
          <a:chOff x="0" y="0"/>
          <a:chExt cx="0" cy="0"/>
        </a:xfrm>
      </p:grpSpPr>
      <p:sp>
        <p:nvSpPr>
          <p:cNvPr id="463" name="Google Shape;463;g20f41e19245_0_0:notes">
            <a:extLst>
              <a:ext uri="{FF2B5EF4-FFF2-40B4-BE49-F238E27FC236}">
                <a16:creationId xmlns:a16="http://schemas.microsoft.com/office/drawing/2014/main" id="{A197A334-1364-EB4F-FAB3-AC94FF6327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0f41e19245_0_0:notes">
            <a:extLst>
              <a:ext uri="{FF2B5EF4-FFF2-40B4-BE49-F238E27FC236}">
                <a16:creationId xmlns:a16="http://schemas.microsoft.com/office/drawing/2014/main" id="{3592B730-4F23-5D75-B5B1-D95BA0466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2613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a:extLst>
            <a:ext uri="{FF2B5EF4-FFF2-40B4-BE49-F238E27FC236}">
              <a16:creationId xmlns:a16="http://schemas.microsoft.com/office/drawing/2014/main" id="{EB08CFB5-2BF8-C71F-801B-336421DAA13B}"/>
            </a:ext>
          </a:extLst>
        </p:cNvPr>
        <p:cNvGrpSpPr/>
        <p:nvPr/>
      </p:nvGrpSpPr>
      <p:grpSpPr>
        <a:xfrm>
          <a:off x="0" y="0"/>
          <a:ext cx="0" cy="0"/>
          <a:chOff x="0" y="0"/>
          <a:chExt cx="0" cy="0"/>
        </a:xfrm>
      </p:grpSpPr>
      <p:sp>
        <p:nvSpPr>
          <p:cNvPr id="926" name="Google Shape;926;gd1bf8d60a4_0_171:notes">
            <a:extLst>
              <a:ext uri="{FF2B5EF4-FFF2-40B4-BE49-F238E27FC236}">
                <a16:creationId xmlns:a16="http://schemas.microsoft.com/office/drawing/2014/main" id="{9A9F98FC-5AD9-6246-9585-8C5F237BB9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d1bf8d60a4_0_171:notes">
            <a:extLst>
              <a:ext uri="{FF2B5EF4-FFF2-40B4-BE49-F238E27FC236}">
                <a16:creationId xmlns:a16="http://schemas.microsoft.com/office/drawing/2014/main" id="{20A2BE6A-0DC1-40E7-D8C3-990F18AAF5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86847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a:extLst>
            <a:ext uri="{FF2B5EF4-FFF2-40B4-BE49-F238E27FC236}">
              <a16:creationId xmlns:a16="http://schemas.microsoft.com/office/drawing/2014/main" id="{2E65A9CA-7845-E949-61E2-EF3A147317A6}"/>
            </a:ext>
          </a:extLst>
        </p:cNvPr>
        <p:cNvGrpSpPr/>
        <p:nvPr/>
      </p:nvGrpSpPr>
      <p:grpSpPr>
        <a:xfrm>
          <a:off x="0" y="0"/>
          <a:ext cx="0" cy="0"/>
          <a:chOff x="0" y="0"/>
          <a:chExt cx="0" cy="0"/>
        </a:xfrm>
      </p:grpSpPr>
      <p:sp>
        <p:nvSpPr>
          <p:cNvPr id="1020" name="Google Shape;1020;gd1bf8d60a4_0_246:notes">
            <a:extLst>
              <a:ext uri="{FF2B5EF4-FFF2-40B4-BE49-F238E27FC236}">
                <a16:creationId xmlns:a16="http://schemas.microsoft.com/office/drawing/2014/main" id="{DDEA9B90-4CAD-C262-CEA3-8BDEDDA0D8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d1bf8d60a4_0_246:notes">
            <a:extLst>
              <a:ext uri="{FF2B5EF4-FFF2-40B4-BE49-F238E27FC236}">
                <a16:creationId xmlns:a16="http://schemas.microsoft.com/office/drawing/2014/main" id="{091A494F-9BA9-9F0C-E3C4-5DF62D514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066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157700" y="2997200"/>
            <a:ext cx="4260000" cy="365700"/>
          </a:xfrm>
          <a:prstGeom prst="rect">
            <a:avLst/>
          </a:prstGeom>
          <a:solidFill>
            <a:schemeClr val="lt2"/>
          </a:solidFill>
        </p:spPr>
        <p:txBody>
          <a:bodyPr spcFirstLastPara="1" wrap="square" lIns="91425" tIns="91425" rIns="91425" bIns="91425" anchor="ctr" anchorCtr="0">
            <a:noAutofit/>
          </a:bodyPr>
          <a:lstStyle>
            <a:lvl1pPr lvl="0">
              <a:lnSpc>
                <a:spcPct val="115000"/>
              </a:lnSpc>
              <a:spcBef>
                <a:spcPts val="0"/>
              </a:spcBef>
              <a:spcAft>
                <a:spcPts val="0"/>
              </a:spcAft>
              <a:buSzPts val="1400"/>
              <a:buNone/>
              <a:defRPr sz="1600">
                <a:solidFill>
                  <a:schemeClr val="accent5"/>
                </a:solidFill>
              </a:defRPr>
            </a:lvl1pPr>
            <a:lvl2pPr lvl="1">
              <a:lnSpc>
                <a:spcPct val="115000"/>
              </a:lnSpc>
              <a:spcBef>
                <a:spcPts val="0"/>
              </a:spcBef>
              <a:spcAft>
                <a:spcPts val="0"/>
              </a:spcAft>
              <a:buSzPts val="1800"/>
              <a:buNone/>
              <a:defRPr sz="1800"/>
            </a:lvl2pPr>
            <a:lvl3pPr lvl="2">
              <a:lnSpc>
                <a:spcPct val="115000"/>
              </a:lnSpc>
              <a:spcBef>
                <a:spcPts val="0"/>
              </a:spcBef>
              <a:spcAft>
                <a:spcPts val="0"/>
              </a:spcAft>
              <a:buSzPts val="1800"/>
              <a:buNone/>
              <a:defRPr sz="1800"/>
            </a:lvl3pPr>
            <a:lvl4pPr lvl="3">
              <a:lnSpc>
                <a:spcPct val="115000"/>
              </a:lnSpc>
              <a:spcBef>
                <a:spcPts val="0"/>
              </a:spcBef>
              <a:spcAft>
                <a:spcPts val="0"/>
              </a:spcAft>
              <a:buSzPts val="1800"/>
              <a:buNone/>
              <a:defRPr sz="1800"/>
            </a:lvl4pPr>
            <a:lvl5pPr lvl="4">
              <a:lnSpc>
                <a:spcPct val="115000"/>
              </a:lnSpc>
              <a:spcBef>
                <a:spcPts val="0"/>
              </a:spcBef>
              <a:spcAft>
                <a:spcPts val="0"/>
              </a:spcAft>
              <a:buSzPts val="1800"/>
              <a:buNone/>
              <a:defRPr sz="1800"/>
            </a:lvl5pPr>
            <a:lvl6pPr lvl="5">
              <a:lnSpc>
                <a:spcPct val="115000"/>
              </a:lnSpc>
              <a:spcBef>
                <a:spcPts val="0"/>
              </a:spcBef>
              <a:spcAft>
                <a:spcPts val="0"/>
              </a:spcAft>
              <a:buSzPts val="1800"/>
              <a:buNone/>
              <a:defRPr sz="1800"/>
            </a:lvl6pPr>
            <a:lvl7pPr lvl="6">
              <a:lnSpc>
                <a:spcPct val="115000"/>
              </a:lnSpc>
              <a:spcBef>
                <a:spcPts val="0"/>
              </a:spcBef>
              <a:spcAft>
                <a:spcPts val="0"/>
              </a:spcAft>
              <a:buSzPts val="1800"/>
              <a:buNone/>
              <a:defRPr sz="1800"/>
            </a:lvl7pPr>
            <a:lvl8pPr lvl="7">
              <a:lnSpc>
                <a:spcPct val="115000"/>
              </a:lnSpc>
              <a:spcBef>
                <a:spcPts val="0"/>
              </a:spcBef>
              <a:spcAft>
                <a:spcPts val="0"/>
              </a:spcAft>
              <a:buSzPts val="1800"/>
              <a:buNone/>
              <a:defRPr sz="1800"/>
            </a:lvl8pPr>
            <a:lvl9pPr lvl="8">
              <a:lnSpc>
                <a:spcPct val="115000"/>
              </a:lnSpc>
              <a:spcBef>
                <a:spcPts val="0"/>
              </a:spcBef>
              <a:spcAft>
                <a:spcPts val="0"/>
              </a:spcAft>
              <a:buSzPts val="1800"/>
              <a:buNone/>
              <a:defRPr sz="1800"/>
            </a:lvl9pPr>
          </a:lstStyle>
          <a:p>
            <a:endParaRPr/>
          </a:p>
        </p:txBody>
      </p:sp>
      <p:grpSp>
        <p:nvGrpSpPr>
          <p:cNvPr id="11" name="Google Shape;11;p2"/>
          <p:cNvGrpSpPr/>
          <p:nvPr/>
        </p:nvGrpSpPr>
        <p:grpSpPr>
          <a:xfrm>
            <a:off x="-709225" y="2020450"/>
            <a:ext cx="10403925" cy="4250875"/>
            <a:chOff x="-709225" y="2020450"/>
            <a:chExt cx="10403925" cy="4250875"/>
          </a:xfrm>
        </p:grpSpPr>
        <p:grpSp>
          <p:nvGrpSpPr>
            <p:cNvPr id="12" name="Google Shape;12;p2"/>
            <p:cNvGrpSpPr/>
            <p:nvPr/>
          </p:nvGrpSpPr>
          <p:grpSpPr>
            <a:xfrm>
              <a:off x="176175" y="2459300"/>
              <a:ext cx="418425" cy="3812025"/>
              <a:chOff x="176175" y="2459300"/>
              <a:chExt cx="418425" cy="3812025"/>
            </a:xfrm>
          </p:grpSpPr>
          <p:cxnSp>
            <p:nvCxnSpPr>
              <p:cNvPr id="13" name="Google Shape;13;p2"/>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4" name="Google Shape;14;p2"/>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15" name="Google Shape;15;p2"/>
            <p:cNvGrpSpPr/>
            <p:nvPr/>
          </p:nvGrpSpPr>
          <p:grpSpPr>
            <a:xfrm>
              <a:off x="-709225" y="4185350"/>
              <a:ext cx="7895400" cy="1976375"/>
              <a:chOff x="-709225" y="4185350"/>
              <a:chExt cx="7895400" cy="1976375"/>
            </a:xfrm>
          </p:grpSpPr>
          <p:cxnSp>
            <p:nvCxnSpPr>
              <p:cNvPr id="16" name="Google Shape;16;p2"/>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17" name="Google Shape;17;p2"/>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8" name="Google Shape;18;p2"/>
            <p:cNvGrpSpPr/>
            <p:nvPr/>
          </p:nvGrpSpPr>
          <p:grpSpPr>
            <a:xfrm>
              <a:off x="8417700" y="2020450"/>
              <a:ext cx="1277000" cy="2568900"/>
              <a:chOff x="8417700" y="2020450"/>
              <a:chExt cx="1277000" cy="2568900"/>
            </a:xfrm>
          </p:grpSpPr>
          <p:cxnSp>
            <p:nvCxnSpPr>
              <p:cNvPr id="19" name="Google Shape;19;p2"/>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20" name="Google Shape;20;p2"/>
              <p:cNvCxnSpPr/>
              <p:nvPr/>
            </p:nvCxnSpPr>
            <p:spPr>
              <a:xfrm>
                <a:off x="8417700" y="3180050"/>
                <a:ext cx="359700" cy="1051800"/>
              </a:xfrm>
              <a:prstGeom prst="bentConnector2">
                <a:avLst/>
              </a:prstGeom>
              <a:noFill/>
              <a:ln w="19050" cap="flat" cmpd="sng">
                <a:solidFill>
                  <a:schemeClr val="lt2"/>
                </a:solidFill>
                <a:prstDash val="solid"/>
                <a:round/>
                <a:headEnd type="none" w="med" len="med"/>
                <a:tailEnd type="oval" w="med" len="med"/>
              </a:ln>
            </p:spPr>
          </p:cxnSp>
          <p:cxnSp>
            <p:nvCxnSpPr>
              <p:cNvPr id="21" name="Google Shape;21;p2"/>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22" name="Google Shape;22;p2"/>
          <p:cNvGrpSpPr/>
          <p:nvPr/>
        </p:nvGrpSpPr>
        <p:grpSpPr>
          <a:xfrm>
            <a:off x="84278" y="2240873"/>
            <a:ext cx="8837445" cy="2718104"/>
            <a:chOff x="84278" y="2240873"/>
            <a:chExt cx="8837445" cy="2718104"/>
          </a:xfrm>
        </p:grpSpPr>
        <p:sp>
          <p:nvSpPr>
            <p:cNvPr id="23" name="Google Shape;23;p2"/>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8"/>
        <p:cNvGrpSpPr/>
        <p:nvPr/>
      </p:nvGrpSpPr>
      <p:grpSpPr>
        <a:xfrm>
          <a:off x="0" y="0"/>
          <a:ext cx="0" cy="0"/>
          <a:chOff x="0" y="0"/>
          <a:chExt cx="0" cy="0"/>
        </a:xfrm>
      </p:grpSpPr>
      <p:sp>
        <p:nvSpPr>
          <p:cNvPr id="289" name="Google Shape;28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0" name="Google Shape;290;p25"/>
          <p:cNvSpPr txBox="1">
            <a:spLocks noGrp="1"/>
          </p:cNvSpPr>
          <p:nvPr>
            <p:ph type="subTitle" idx="1"/>
          </p:nvPr>
        </p:nvSpPr>
        <p:spPr>
          <a:xfrm>
            <a:off x="9749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1" name="Google Shape;291;p25"/>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2" name="Google Shape;292;p25"/>
          <p:cNvSpPr txBox="1">
            <a:spLocks noGrp="1"/>
          </p:cNvSpPr>
          <p:nvPr>
            <p:ph type="subTitle" idx="3"/>
          </p:nvPr>
        </p:nvSpPr>
        <p:spPr>
          <a:xfrm>
            <a:off x="9749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3" name="Google Shape;293;p25"/>
          <p:cNvSpPr txBox="1">
            <a:spLocks noGrp="1"/>
          </p:cNvSpPr>
          <p:nvPr>
            <p:ph type="subTitle" idx="4"/>
          </p:nvPr>
        </p:nvSpPr>
        <p:spPr>
          <a:xfrm>
            <a:off x="3578947"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4" name="Google Shape;294;p25"/>
          <p:cNvSpPr txBox="1">
            <a:spLocks noGrp="1"/>
          </p:cNvSpPr>
          <p:nvPr>
            <p:ph type="subTitle" idx="5"/>
          </p:nvPr>
        </p:nvSpPr>
        <p:spPr>
          <a:xfrm>
            <a:off x="6183000" y="21169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5" name="Google Shape;295;p25"/>
          <p:cNvSpPr txBox="1">
            <a:spLocks noGrp="1"/>
          </p:cNvSpPr>
          <p:nvPr>
            <p:ph type="subTitle" idx="6"/>
          </p:nvPr>
        </p:nvSpPr>
        <p:spPr>
          <a:xfrm>
            <a:off x="6183000" y="3931375"/>
            <a:ext cx="1986000" cy="649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6" name="Google Shape;296;p25"/>
          <p:cNvSpPr txBox="1">
            <a:spLocks noGrp="1"/>
          </p:cNvSpPr>
          <p:nvPr>
            <p:ph type="subTitle" idx="7"/>
          </p:nvPr>
        </p:nvSpPr>
        <p:spPr>
          <a:xfrm>
            <a:off x="9749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7" name="Google Shape;297;p25"/>
          <p:cNvSpPr txBox="1">
            <a:spLocks noGrp="1"/>
          </p:cNvSpPr>
          <p:nvPr>
            <p:ph type="subTitle" idx="8"/>
          </p:nvPr>
        </p:nvSpPr>
        <p:spPr>
          <a:xfrm>
            <a:off x="3578947"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8" name="Google Shape;298;p25"/>
          <p:cNvSpPr txBox="1">
            <a:spLocks noGrp="1"/>
          </p:cNvSpPr>
          <p:nvPr>
            <p:ph type="subTitle" idx="9"/>
          </p:nvPr>
        </p:nvSpPr>
        <p:spPr>
          <a:xfrm>
            <a:off x="9749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99" name="Google Shape;299;p25"/>
          <p:cNvSpPr txBox="1">
            <a:spLocks noGrp="1"/>
          </p:cNvSpPr>
          <p:nvPr>
            <p:ph type="subTitle" idx="13"/>
          </p:nvPr>
        </p:nvSpPr>
        <p:spPr>
          <a:xfrm>
            <a:off x="3578947"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0" name="Google Shape;300;p25"/>
          <p:cNvSpPr txBox="1">
            <a:spLocks noGrp="1"/>
          </p:cNvSpPr>
          <p:nvPr>
            <p:ph type="subTitle" idx="14"/>
          </p:nvPr>
        </p:nvSpPr>
        <p:spPr>
          <a:xfrm>
            <a:off x="6183000" y="1908247"/>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301" name="Google Shape;301;p25"/>
          <p:cNvSpPr txBox="1">
            <a:spLocks noGrp="1"/>
          </p:cNvSpPr>
          <p:nvPr>
            <p:ph type="subTitle" idx="15"/>
          </p:nvPr>
        </p:nvSpPr>
        <p:spPr>
          <a:xfrm>
            <a:off x="6183000" y="3722672"/>
            <a:ext cx="1986000" cy="359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302" name="Google Shape;302;p25"/>
          <p:cNvGrpSpPr/>
          <p:nvPr/>
        </p:nvGrpSpPr>
        <p:grpSpPr>
          <a:xfrm>
            <a:off x="378100" y="-216500"/>
            <a:ext cx="8131200" cy="5239200"/>
            <a:chOff x="378100" y="-216500"/>
            <a:chExt cx="8131200" cy="5239200"/>
          </a:xfrm>
        </p:grpSpPr>
        <p:cxnSp>
          <p:nvCxnSpPr>
            <p:cNvPr id="303" name="Google Shape;303;p25"/>
            <p:cNvCxnSpPr/>
            <p:nvPr/>
          </p:nvCxnSpPr>
          <p:spPr>
            <a:xfrm>
              <a:off x="378100" y="-216500"/>
              <a:ext cx="5878500" cy="5155800"/>
            </a:xfrm>
            <a:prstGeom prst="bentConnector3">
              <a:avLst>
                <a:gd name="adj1" fmla="val -3660"/>
              </a:avLst>
            </a:prstGeom>
            <a:noFill/>
            <a:ln w="19050" cap="flat" cmpd="sng">
              <a:solidFill>
                <a:schemeClr val="lt2"/>
              </a:solidFill>
              <a:prstDash val="solid"/>
              <a:round/>
              <a:headEnd type="none" w="med" len="med"/>
              <a:tailEnd type="oval" w="med" len="med"/>
            </a:ln>
          </p:spPr>
        </p:cxnSp>
        <p:cxnSp>
          <p:nvCxnSpPr>
            <p:cNvPr id="304" name="Google Shape;304;p25"/>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grpSp>
        <p:nvGrpSpPr>
          <p:cNvPr id="305" name="Google Shape;305;p25"/>
          <p:cNvGrpSpPr/>
          <p:nvPr/>
        </p:nvGrpSpPr>
        <p:grpSpPr>
          <a:xfrm rot="-5400000">
            <a:off x="8411975" y="4406800"/>
            <a:ext cx="882599" cy="403555"/>
            <a:chOff x="7884075" y="238975"/>
            <a:chExt cx="882599" cy="403555"/>
          </a:xfrm>
        </p:grpSpPr>
        <p:sp>
          <p:nvSpPr>
            <p:cNvPr id="306" name="Google Shape;306;p25"/>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24"/>
        <p:cNvGrpSpPr/>
        <p:nvPr/>
      </p:nvGrpSpPr>
      <p:grpSpPr>
        <a:xfrm>
          <a:off x="0" y="0"/>
          <a:ext cx="0" cy="0"/>
          <a:chOff x="0" y="0"/>
          <a:chExt cx="0" cy="0"/>
        </a:xfrm>
      </p:grpSpPr>
      <p:sp>
        <p:nvSpPr>
          <p:cNvPr id="325" name="Google Shape;325;p27"/>
          <p:cNvSpPr txBox="1">
            <a:spLocks noGrp="1"/>
          </p:cNvSpPr>
          <p:nvPr>
            <p:ph type="title"/>
          </p:nvPr>
        </p:nvSpPr>
        <p:spPr>
          <a:xfrm>
            <a:off x="713264" y="685100"/>
            <a:ext cx="46293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6" name="Google Shape;326;p27"/>
          <p:cNvSpPr txBox="1">
            <a:spLocks noGrp="1"/>
          </p:cNvSpPr>
          <p:nvPr>
            <p:ph type="subTitle" idx="1"/>
          </p:nvPr>
        </p:nvSpPr>
        <p:spPr>
          <a:xfrm>
            <a:off x="713225" y="1722730"/>
            <a:ext cx="4629300" cy="11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28" name="Google Shape;328;p27"/>
          <p:cNvGrpSpPr/>
          <p:nvPr/>
        </p:nvGrpSpPr>
        <p:grpSpPr>
          <a:xfrm>
            <a:off x="179243" y="1771891"/>
            <a:ext cx="400449" cy="2933146"/>
            <a:chOff x="7553711" y="-2334286"/>
            <a:chExt cx="455625" cy="3337292"/>
          </a:xfrm>
        </p:grpSpPr>
        <p:sp>
          <p:nvSpPr>
            <p:cNvPr id="329" name="Google Shape;329;p27"/>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a:off x="312250" y="-762725"/>
            <a:ext cx="855850" cy="2170900"/>
            <a:chOff x="312250" y="-762725"/>
            <a:chExt cx="855850" cy="2170900"/>
          </a:xfrm>
        </p:grpSpPr>
        <p:cxnSp>
          <p:nvCxnSpPr>
            <p:cNvPr id="333" name="Google Shape;333;p27"/>
            <p:cNvCxnSpPr/>
            <p:nvPr/>
          </p:nvCxnSpPr>
          <p:spPr>
            <a:xfrm rot="5400000">
              <a:off x="-237850" y="22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334" name="Google Shape;334;p27"/>
            <p:cNvCxnSpPr/>
            <p:nvPr/>
          </p:nvCxnSpPr>
          <p:spPr>
            <a:xfrm rot="5400000">
              <a:off x="-317750" y="-1327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grpSp>
        <p:nvGrpSpPr>
          <p:cNvPr id="336" name="Google Shape;336;p28"/>
          <p:cNvGrpSpPr/>
          <p:nvPr/>
        </p:nvGrpSpPr>
        <p:grpSpPr>
          <a:xfrm>
            <a:off x="-709225" y="2020450"/>
            <a:ext cx="10403925" cy="4250875"/>
            <a:chOff x="-709225" y="2020450"/>
            <a:chExt cx="10403925" cy="4250875"/>
          </a:xfrm>
        </p:grpSpPr>
        <p:grpSp>
          <p:nvGrpSpPr>
            <p:cNvPr id="337" name="Google Shape;337;p28"/>
            <p:cNvGrpSpPr/>
            <p:nvPr/>
          </p:nvGrpSpPr>
          <p:grpSpPr>
            <a:xfrm>
              <a:off x="176175" y="2459300"/>
              <a:ext cx="418425" cy="3812025"/>
              <a:chOff x="176175" y="2459300"/>
              <a:chExt cx="418425" cy="3812025"/>
            </a:xfrm>
          </p:grpSpPr>
          <p:cxnSp>
            <p:nvCxnSpPr>
              <p:cNvPr id="338" name="Google Shape;338;p28"/>
              <p:cNvCxnSpPr/>
              <p:nvPr/>
            </p:nvCxnSpPr>
            <p:spPr>
              <a:xfrm rot="5400000" flipH="1">
                <a:off x="-1093800" y="3815900"/>
                <a:ext cx="3045000" cy="3318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39" name="Google Shape;339;p28"/>
              <p:cNvCxnSpPr/>
              <p:nvPr/>
            </p:nvCxnSpPr>
            <p:spPr>
              <a:xfrm rot="5400000" flipH="1">
                <a:off x="-1327875" y="4449875"/>
                <a:ext cx="3325500" cy="317400"/>
              </a:xfrm>
              <a:prstGeom prst="bentConnector3">
                <a:avLst>
                  <a:gd name="adj1" fmla="val 64575"/>
                </a:avLst>
              </a:prstGeom>
              <a:noFill/>
              <a:ln w="19050" cap="flat" cmpd="sng">
                <a:solidFill>
                  <a:schemeClr val="lt2"/>
                </a:solidFill>
                <a:prstDash val="solid"/>
                <a:round/>
                <a:headEnd type="none" w="med" len="med"/>
                <a:tailEnd type="oval" w="med" len="med"/>
              </a:ln>
            </p:spPr>
          </p:cxnSp>
        </p:grpSp>
        <p:grpSp>
          <p:nvGrpSpPr>
            <p:cNvPr id="340" name="Google Shape;340;p28"/>
            <p:cNvGrpSpPr/>
            <p:nvPr/>
          </p:nvGrpSpPr>
          <p:grpSpPr>
            <a:xfrm>
              <a:off x="-709225" y="4185350"/>
              <a:ext cx="7895400" cy="1976375"/>
              <a:chOff x="-709225" y="4185350"/>
              <a:chExt cx="7895400" cy="1976375"/>
            </a:xfrm>
          </p:grpSpPr>
          <p:cxnSp>
            <p:nvCxnSpPr>
              <p:cNvPr id="341" name="Google Shape;341;p28"/>
              <p:cNvCxnSpPr/>
              <p:nvPr/>
            </p:nvCxnSpPr>
            <p:spPr>
              <a:xfrm rot="10800000" flipH="1">
                <a:off x="-709225" y="4185350"/>
                <a:ext cx="7895400" cy="1147500"/>
              </a:xfrm>
              <a:prstGeom prst="bentConnector3">
                <a:avLst>
                  <a:gd name="adj1" fmla="val 71221"/>
                </a:avLst>
              </a:prstGeom>
              <a:noFill/>
              <a:ln w="19050" cap="flat" cmpd="sng">
                <a:solidFill>
                  <a:schemeClr val="lt2"/>
                </a:solidFill>
                <a:prstDash val="solid"/>
                <a:round/>
                <a:headEnd type="none" w="med" len="med"/>
                <a:tailEnd type="oval" w="med" len="med"/>
              </a:ln>
            </p:spPr>
          </p:cxnSp>
          <p:cxnSp>
            <p:nvCxnSpPr>
              <p:cNvPr id="342" name="Google Shape;342;p28"/>
              <p:cNvCxnSpPr/>
              <p:nvPr/>
            </p:nvCxnSpPr>
            <p:spPr>
              <a:xfrm rot="10800000" flipH="1">
                <a:off x="2953025" y="4367125"/>
                <a:ext cx="3567000" cy="1794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43" name="Google Shape;343;p28"/>
            <p:cNvGrpSpPr/>
            <p:nvPr/>
          </p:nvGrpSpPr>
          <p:grpSpPr>
            <a:xfrm>
              <a:off x="8878450" y="2020450"/>
              <a:ext cx="816250" cy="2568900"/>
              <a:chOff x="8878450" y="2020450"/>
              <a:chExt cx="816250" cy="2568900"/>
            </a:xfrm>
          </p:grpSpPr>
          <p:cxnSp>
            <p:nvCxnSpPr>
              <p:cNvPr id="344" name="Google Shape;344;p28"/>
              <p:cNvCxnSpPr/>
              <p:nvPr/>
            </p:nvCxnSpPr>
            <p:spPr>
              <a:xfrm rot="5400000">
                <a:off x="7933150" y="2965750"/>
                <a:ext cx="2568900" cy="678300"/>
              </a:xfrm>
              <a:prstGeom prst="bentConnector3">
                <a:avLst>
                  <a:gd name="adj1" fmla="val 4494"/>
                </a:avLst>
              </a:prstGeom>
              <a:noFill/>
              <a:ln w="19050" cap="flat" cmpd="sng">
                <a:solidFill>
                  <a:schemeClr val="lt2"/>
                </a:solidFill>
                <a:prstDash val="solid"/>
                <a:round/>
                <a:headEnd type="none" w="med" len="med"/>
                <a:tailEnd type="oval" w="med" len="med"/>
              </a:ln>
            </p:spPr>
          </p:cxnSp>
          <p:cxnSp>
            <p:nvCxnSpPr>
              <p:cNvPr id="345" name="Google Shape;345;p28"/>
              <p:cNvCxnSpPr/>
              <p:nvPr/>
            </p:nvCxnSpPr>
            <p:spPr>
              <a:xfrm rot="5400000">
                <a:off x="8288750" y="2779400"/>
                <a:ext cx="2082300" cy="729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grpSp>
        <p:nvGrpSpPr>
          <p:cNvPr id="346" name="Google Shape;346;p28"/>
          <p:cNvGrpSpPr/>
          <p:nvPr/>
        </p:nvGrpSpPr>
        <p:grpSpPr>
          <a:xfrm>
            <a:off x="84278" y="2240873"/>
            <a:ext cx="8837445" cy="2718104"/>
            <a:chOff x="84278" y="2240873"/>
            <a:chExt cx="8837445" cy="2718104"/>
          </a:xfrm>
        </p:grpSpPr>
        <p:sp>
          <p:nvSpPr>
            <p:cNvPr id="347" name="Google Shape;347;p28"/>
            <p:cNvSpPr/>
            <p:nvPr/>
          </p:nvSpPr>
          <p:spPr>
            <a:xfrm>
              <a:off x="84278" y="22408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8777403" y="4814673"/>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9"/>
        <p:cNvGrpSpPr/>
        <p:nvPr/>
      </p:nvGrpSpPr>
      <p:grpSpPr>
        <a:xfrm>
          <a:off x="0" y="0"/>
          <a:ext cx="0" cy="0"/>
          <a:chOff x="0" y="0"/>
          <a:chExt cx="0" cy="0"/>
        </a:xfrm>
      </p:grpSpPr>
      <p:grpSp>
        <p:nvGrpSpPr>
          <p:cNvPr id="350" name="Google Shape;350;p29"/>
          <p:cNvGrpSpPr/>
          <p:nvPr/>
        </p:nvGrpSpPr>
        <p:grpSpPr>
          <a:xfrm>
            <a:off x="140000" y="188300"/>
            <a:ext cx="580000" cy="6094500"/>
            <a:chOff x="140000" y="188300"/>
            <a:chExt cx="580000" cy="6094500"/>
          </a:xfrm>
        </p:grpSpPr>
        <p:cxnSp>
          <p:nvCxnSpPr>
            <p:cNvPr id="351" name="Google Shape;351;p29"/>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52" name="Google Shape;352;p29"/>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53" name="Google Shape;353;p29"/>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354" name="Google Shape;354;p29"/>
          <p:cNvGrpSpPr/>
          <p:nvPr/>
        </p:nvGrpSpPr>
        <p:grpSpPr>
          <a:xfrm>
            <a:off x="64493" y="394791"/>
            <a:ext cx="400449" cy="2933146"/>
            <a:chOff x="7553711" y="-2334286"/>
            <a:chExt cx="455625" cy="3337292"/>
          </a:xfrm>
        </p:grpSpPr>
        <p:sp>
          <p:nvSpPr>
            <p:cNvPr id="355" name="Google Shape;355;p2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3249975" y="1014475"/>
            <a:ext cx="1411800" cy="899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a:off x="720000" y="3311500"/>
            <a:ext cx="4044900" cy="365700"/>
          </a:xfrm>
          <a:prstGeom prst="rect">
            <a:avLst/>
          </a:prstGeom>
          <a:solidFill>
            <a:schemeClr val="lt2"/>
          </a:solidFill>
        </p:spPr>
        <p:txBody>
          <a:bodyPr spcFirstLastPara="1" wrap="square" lIns="91425" tIns="91425" rIns="91425" bIns="91425" anchor="ctr" anchorCtr="0">
            <a:noAutofit/>
          </a:bodyPr>
          <a:lstStyle>
            <a:lvl1pPr lvl="0" algn="r" rtl="0">
              <a:lnSpc>
                <a:spcPct val="115000"/>
              </a:lnSpc>
              <a:spcBef>
                <a:spcPts val="0"/>
              </a:spcBef>
              <a:spcAft>
                <a:spcPts val="0"/>
              </a:spcAft>
              <a:buSzPts val="1400"/>
              <a:buNone/>
              <a:defRPr sz="1600">
                <a:solidFill>
                  <a:schemeClr val="accent5"/>
                </a:solidFill>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grpSp>
        <p:nvGrpSpPr>
          <p:cNvPr id="29" name="Google Shape;29;p3"/>
          <p:cNvGrpSpPr/>
          <p:nvPr/>
        </p:nvGrpSpPr>
        <p:grpSpPr>
          <a:xfrm>
            <a:off x="140000" y="188300"/>
            <a:ext cx="580000" cy="6094500"/>
            <a:chOff x="140000" y="188300"/>
            <a:chExt cx="580000" cy="6094500"/>
          </a:xfrm>
        </p:grpSpPr>
        <p:cxnSp>
          <p:nvCxnSpPr>
            <p:cNvPr id="30" name="Google Shape;30;p3"/>
            <p:cNvCxnSpPr/>
            <p:nvPr/>
          </p:nvCxnSpPr>
          <p:spPr>
            <a:xfrm rot="-5400000">
              <a:off x="-522000" y="4271050"/>
              <a:ext cx="2018700" cy="465300"/>
            </a:xfrm>
            <a:prstGeom prst="bentConnector2">
              <a:avLst/>
            </a:prstGeom>
            <a:noFill/>
            <a:ln w="19050" cap="flat" cmpd="sng">
              <a:solidFill>
                <a:schemeClr val="lt2"/>
              </a:solidFill>
              <a:prstDash val="solid"/>
              <a:round/>
              <a:headEnd type="none" w="med" len="med"/>
              <a:tailEnd type="oval" w="med" len="med"/>
            </a:ln>
          </p:spPr>
        </p:cxnSp>
        <p:cxnSp>
          <p:nvCxnSpPr>
            <p:cNvPr id="31" name="Google Shape;31;p3"/>
            <p:cNvCxnSpPr/>
            <p:nvPr/>
          </p:nvCxnSpPr>
          <p:spPr>
            <a:xfrm rot="-5400000">
              <a:off x="-2575525" y="3200000"/>
              <a:ext cx="6094500" cy="711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32" name="Google Shape;32;p3"/>
            <p:cNvCxnSpPr/>
            <p:nvPr/>
          </p:nvCxnSpPr>
          <p:spPr>
            <a:xfrm rot="-5400000">
              <a:off x="-1584400" y="3258800"/>
              <a:ext cx="3657300" cy="2085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 name="Google Shape;59;p6"/>
          <p:cNvGrpSpPr/>
          <p:nvPr/>
        </p:nvGrpSpPr>
        <p:grpSpPr>
          <a:xfrm>
            <a:off x="8576588" y="4496315"/>
            <a:ext cx="422946" cy="368845"/>
            <a:chOff x="8576588" y="4496315"/>
            <a:chExt cx="422946" cy="368845"/>
          </a:xfrm>
        </p:grpSpPr>
        <p:sp>
          <p:nvSpPr>
            <p:cNvPr id="60" name="Google Shape;60;p6"/>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6"/>
          <p:cNvGrpSpPr/>
          <p:nvPr/>
        </p:nvGrpSpPr>
        <p:grpSpPr>
          <a:xfrm>
            <a:off x="67325" y="-592117"/>
            <a:ext cx="8932200" cy="5485500"/>
            <a:chOff x="67325" y="-592117"/>
            <a:chExt cx="8932200" cy="5485500"/>
          </a:xfrm>
        </p:grpSpPr>
        <p:cxnSp>
          <p:nvCxnSpPr>
            <p:cNvPr id="63" name="Google Shape;63;p6"/>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64" name="Google Shape;64;p6"/>
            <p:cNvCxnSpPr/>
            <p:nvPr/>
          </p:nvCxnSpPr>
          <p:spPr>
            <a:xfrm rot="-5400000" flipH="1">
              <a:off x="-2079325" y="1859333"/>
              <a:ext cx="4747800" cy="1497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3" name="Google Shape;113;p13"/>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4" name="Google Shape;114;p13"/>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5" name="Google Shape;115;p13"/>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3"/>
          <p:cNvSpPr txBox="1">
            <a:spLocks noGrp="1"/>
          </p:cNvSpPr>
          <p:nvPr>
            <p:ph type="subTitle" idx="4"/>
          </p:nvPr>
        </p:nvSpPr>
        <p:spPr>
          <a:xfrm>
            <a:off x="2917223" y="4116100"/>
            <a:ext cx="4240500" cy="36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7" name="Google Shape;117;p13"/>
          <p:cNvSpPr txBox="1">
            <a:spLocks noGrp="1"/>
          </p:cNvSpPr>
          <p:nvPr>
            <p:ph type="title" idx="5" hasCustomPrompt="1"/>
          </p:nvPr>
        </p:nvSpPr>
        <p:spPr>
          <a:xfrm>
            <a:off x="1986273" y="140135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1986273" y="3037983"/>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1986273" y="2219667"/>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8" hasCustomPrompt="1"/>
          </p:nvPr>
        </p:nvSpPr>
        <p:spPr>
          <a:xfrm>
            <a:off x="1986273" y="3856300"/>
            <a:ext cx="590400" cy="363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2" name="Google Shape;122;p13"/>
          <p:cNvSpPr txBox="1">
            <a:spLocks noGrp="1"/>
          </p:cNvSpPr>
          <p:nvPr>
            <p:ph type="subTitle" idx="13"/>
          </p:nvPr>
        </p:nvSpPr>
        <p:spPr>
          <a:xfrm>
            <a:off x="2917227" y="2219700"/>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3" name="Google Shape;123;p13"/>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124" name="Google Shape;124;p13"/>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algn="ctr" rtl="0">
              <a:lnSpc>
                <a:spcPct val="115000"/>
              </a:lnSpc>
              <a:spcBef>
                <a:spcPts val="0"/>
              </a:spcBef>
              <a:spcAft>
                <a:spcPts val="0"/>
              </a:spcAft>
              <a:buSzPts val="2400"/>
              <a:buFont typeface="Sora"/>
              <a:buNone/>
              <a:defRPr sz="2400" b="1">
                <a:latin typeface="Sora"/>
                <a:ea typeface="Sora"/>
                <a:cs typeface="Sora"/>
                <a:sym typeface="Sora"/>
              </a:defRPr>
            </a:lvl2pPr>
            <a:lvl3pPr lvl="2" algn="ctr" rtl="0">
              <a:lnSpc>
                <a:spcPct val="115000"/>
              </a:lnSpc>
              <a:spcBef>
                <a:spcPts val="0"/>
              </a:spcBef>
              <a:spcAft>
                <a:spcPts val="0"/>
              </a:spcAft>
              <a:buSzPts val="2400"/>
              <a:buFont typeface="Sora"/>
              <a:buNone/>
              <a:defRPr sz="2400" b="1">
                <a:latin typeface="Sora"/>
                <a:ea typeface="Sora"/>
                <a:cs typeface="Sora"/>
                <a:sym typeface="Sora"/>
              </a:defRPr>
            </a:lvl3pPr>
            <a:lvl4pPr lvl="3" algn="ctr" rtl="0">
              <a:lnSpc>
                <a:spcPct val="115000"/>
              </a:lnSpc>
              <a:spcBef>
                <a:spcPts val="0"/>
              </a:spcBef>
              <a:spcAft>
                <a:spcPts val="0"/>
              </a:spcAft>
              <a:buSzPts val="2400"/>
              <a:buFont typeface="Sora"/>
              <a:buNone/>
              <a:defRPr sz="2400" b="1">
                <a:latin typeface="Sora"/>
                <a:ea typeface="Sora"/>
                <a:cs typeface="Sora"/>
                <a:sym typeface="Sora"/>
              </a:defRPr>
            </a:lvl4pPr>
            <a:lvl5pPr lvl="4" algn="ctr" rtl="0">
              <a:lnSpc>
                <a:spcPct val="115000"/>
              </a:lnSpc>
              <a:spcBef>
                <a:spcPts val="0"/>
              </a:spcBef>
              <a:spcAft>
                <a:spcPts val="0"/>
              </a:spcAft>
              <a:buSzPts val="2400"/>
              <a:buFont typeface="Sora"/>
              <a:buNone/>
              <a:defRPr sz="2400" b="1">
                <a:latin typeface="Sora"/>
                <a:ea typeface="Sora"/>
                <a:cs typeface="Sora"/>
                <a:sym typeface="Sora"/>
              </a:defRPr>
            </a:lvl5pPr>
            <a:lvl6pPr lvl="5" algn="ctr" rtl="0">
              <a:lnSpc>
                <a:spcPct val="115000"/>
              </a:lnSpc>
              <a:spcBef>
                <a:spcPts val="0"/>
              </a:spcBef>
              <a:spcAft>
                <a:spcPts val="0"/>
              </a:spcAft>
              <a:buSzPts val="2400"/>
              <a:buFont typeface="Sora"/>
              <a:buNone/>
              <a:defRPr sz="2400" b="1">
                <a:latin typeface="Sora"/>
                <a:ea typeface="Sora"/>
                <a:cs typeface="Sora"/>
                <a:sym typeface="Sora"/>
              </a:defRPr>
            </a:lvl6pPr>
            <a:lvl7pPr lvl="6" algn="ctr" rtl="0">
              <a:lnSpc>
                <a:spcPct val="115000"/>
              </a:lnSpc>
              <a:spcBef>
                <a:spcPts val="0"/>
              </a:spcBef>
              <a:spcAft>
                <a:spcPts val="0"/>
              </a:spcAft>
              <a:buSzPts val="2400"/>
              <a:buFont typeface="Sora"/>
              <a:buNone/>
              <a:defRPr sz="2400" b="1">
                <a:latin typeface="Sora"/>
                <a:ea typeface="Sora"/>
                <a:cs typeface="Sora"/>
                <a:sym typeface="Sora"/>
              </a:defRPr>
            </a:lvl7pPr>
            <a:lvl8pPr lvl="7" algn="ctr" rtl="0">
              <a:lnSpc>
                <a:spcPct val="115000"/>
              </a:lnSpc>
              <a:spcBef>
                <a:spcPts val="0"/>
              </a:spcBef>
              <a:spcAft>
                <a:spcPts val="0"/>
              </a:spcAft>
              <a:buSzPts val="2400"/>
              <a:buFont typeface="Sora"/>
              <a:buNone/>
              <a:defRPr sz="2400" b="1">
                <a:latin typeface="Sora"/>
                <a:ea typeface="Sora"/>
                <a:cs typeface="Sora"/>
                <a:sym typeface="Sora"/>
              </a:defRPr>
            </a:lvl8pPr>
            <a:lvl9pPr lvl="8" algn="ctr"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125" name="Google Shape;125;p13"/>
          <p:cNvGrpSpPr/>
          <p:nvPr/>
        </p:nvGrpSpPr>
        <p:grpSpPr>
          <a:xfrm>
            <a:off x="8113600" y="227500"/>
            <a:ext cx="882599" cy="403555"/>
            <a:chOff x="7884075" y="238975"/>
            <a:chExt cx="882599" cy="403555"/>
          </a:xfrm>
        </p:grpSpPr>
        <p:sp>
          <p:nvSpPr>
            <p:cNvPr id="126" name="Google Shape;126;p13"/>
            <p:cNvSpPr/>
            <p:nvPr/>
          </p:nvSpPr>
          <p:spPr>
            <a:xfrm>
              <a:off x="8255437" y="436475"/>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7884075" y="238975"/>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8626800" y="378850"/>
              <a:ext cx="139874" cy="13987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13"/>
          <p:cNvGrpSpPr/>
          <p:nvPr/>
        </p:nvGrpSpPr>
        <p:grpSpPr>
          <a:xfrm>
            <a:off x="378100" y="-216500"/>
            <a:ext cx="8131200" cy="5239200"/>
            <a:chOff x="378100" y="-216500"/>
            <a:chExt cx="8131200" cy="5239200"/>
          </a:xfrm>
        </p:grpSpPr>
        <p:cxnSp>
          <p:nvCxnSpPr>
            <p:cNvPr id="130" name="Google Shape;130;p13"/>
            <p:cNvCxnSpPr/>
            <p:nvPr/>
          </p:nvCxnSpPr>
          <p:spPr>
            <a:xfrm>
              <a:off x="378100" y="-2165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cxnSp>
          <p:nvCxnSpPr>
            <p:cNvPr id="131" name="Google Shape;131;p13"/>
            <p:cNvCxnSpPr/>
            <p:nvPr/>
          </p:nvCxnSpPr>
          <p:spPr>
            <a:xfrm>
              <a:off x="530500" y="-64100"/>
              <a:ext cx="7978800" cy="5086800"/>
            </a:xfrm>
            <a:prstGeom prst="bentConnector3">
              <a:avLst>
                <a:gd name="adj1" fmla="val -97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34" name="Google Shape;134;p14"/>
          <p:cNvGrpSpPr/>
          <p:nvPr/>
        </p:nvGrpSpPr>
        <p:grpSpPr>
          <a:xfrm>
            <a:off x="199188" y="123990"/>
            <a:ext cx="422946" cy="368845"/>
            <a:chOff x="8576588" y="4496315"/>
            <a:chExt cx="422946" cy="368845"/>
          </a:xfrm>
        </p:grpSpPr>
        <p:sp>
          <p:nvSpPr>
            <p:cNvPr id="135" name="Google Shape;135;p14"/>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4"/>
          <p:cNvGrpSpPr/>
          <p:nvPr/>
        </p:nvGrpSpPr>
        <p:grpSpPr>
          <a:xfrm rot="10800000">
            <a:off x="25225" y="282300"/>
            <a:ext cx="9157800" cy="5003500"/>
            <a:chOff x="-116175" y="-984534"/>
            <a:chExt cx="9157800" cy="5003500"/>
          </a:xfrm>
        </p:grpSpPr>
        <p:cxnSp>
          <p:nvCxnSpPr>
            <p:cNvPr id="138" name="Google Shape;138;p14"/>
            <p:cNvCxnSpPr/>
            <p:nvPr/>
          </p:nvCxnSpPr>
          <p:spPr>
            <a:xfrm>
              <a:off x="-116175" y="-605834"/>
              <a:ext cx="9157800" cy="4624800"/>
            </a:xfrm>
            <a:prstGeom prst="bentConnector3">
              <a:avLst>
                <a:gd name="adj1" fmla="val 3258"/>
              </a:avLst>
            </a:prstGeom>
            <a:noFill/>
            <a:ln w="19050" cap="flat" cmpd="sng">
              <a:solidFill>
                <a:schemeClr val="lt2"/>
              </a:solidFill>
              <a:prstDash val="solid"/>
              <a:round/>
              <a:headEnd type="none" w="med" len="med"/>
              <a:tailEnd type="oval" w="med" len="med"/>
            </a:ln>
          </p:spPr>
        </p:cxnSp>
        <p:cxnSp>
          <p:nvCxnSpPr>
            <p:cNvPr id="139" name="Google Shape;139;p14"/>
            <p:cNvCxnSpPr/>
            <p:nvPr/>
          </p:nvCxnSpPr>
          <p:spPr>
            <a:xfrm rot="-5400000" flipH="1">
              <a:off x="-2164550" y="1408116"/>
              <a:ext cx="4877100" cy="918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1851163" y="3797875"/>
            <a:ext cx="3233100" cy="365700"/>
          </a:xfrm>
          <a:prstGeom prst="rect">
            <a:avLst/>
          </a:prstGeom>
          <a:solidFill>
            <a:schemeClr val="lt2"/>
          </a:solidFill>
        </p:spPr>
        <p:txBody>
          <a:bodyPr spcFirstLastPara="1" wrap="square" lIns="91425" tIns="91425" rIns="91425" bIns="91425" anchor="ctr" anchorCtr="0">
            <a:noAutofit/>
          </a:bodyPr>
          <a:lstStyle>
            <a:lvl1pPr lvl="0" algn="r" rtl="0">
              <a:spcBef>
                <a:spcPts val="0"/>
              </a:spcBef>
              <a:spcAft>
                <a:spcPts val="0"/>
              </a:spcAft>
              <a:buSzPts val="2000"/>
              <a:buNone/>
              <a:defRPr sz="2000">
                <a:solidFill>
                  <a:schemeClr val="accent5"/>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0" name="Google Shape;150;p16"/>
          <p:cNvSpPr txBox="1">
            <a:spLocks noGrp="1"/>
          </p:cNvSpPr>
          <p:nvPr>
            <p:ph type="subTitle" idx="1"/>
          </p:nvPr>
        </p:nvSpPr>
        <p:spPr>
          <a:xfrm>
            <a:off x="713225" y="945625"/>
            <a:ext cx="4371300" cy="27417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3000"/>
              <a:buNone/>
              <a:defRPr sz="3000"/>
            </a:lvl1pPr>
            <a:lvl2pPr lvl="1" algn="ctr" rtl="0">
              <a:lnSpc>
                <a:spcPct val="115000"/>
              </a:lnSpc>
              <a:spcBef>
                <a:spcPts val="0"/>
              </a:spcBef>
              <a:spcAft>
                <a:spcPts val="0"/>
              </a:spcAft>
              <a:buSzPts val="3000"/>
              <a:buNone/>
              <a:defRPr sz="3000"/>
            </a:lvl2pPr>
            <a:lvl3pPr lvl="2" algn="ctr" rtl="0">
              <a:lnSpc>
                <a:spcPct val="115000"/>
              </a:lnSpc>
              <a:spcBef>
                <a:spcPts val="0"/>
              </a:spcBef>
              <a:spcAft>
                <a:spcPts val="0"/>
              </a:spcAft>
              <a:buSzPts val="3000"/>
              <a:buNone/>
              <a:defRPr sz="3000"/>
            </a:lvl3pPr>
            <a:lvl4pPr lvl="3" algn="ctr" rtl="0">
              <a:lnSpc>
                <a:spcPct val="115000"/>
              </a:lnSpc>
              <a:spcBef>
                <a:spcPts val="0"/>
              </a:spcBef>
              <a:spcAft>
                <a:spcPts val="0"/>
              </a:spcAft>
              <a:buSzPts val="3000"/>
              <a:buNone/>
              <a:defRPr sz="3000"/>
            </a:lvl4pPr>
            <a:lvl5pPr lvl="4" algn="ctr" rtl="0">
              <a:lnSpc>
                <a:spcPct val="115000"/>
              </a:lnSpc>
              <a:spcBef>
                <a:spcPts val="0"/>
              </a:spcBef>
              <a:spcAft>
                <a:spcPts val="0"/>
              </a:spcAft>
              <a:buSzPts val="3000"/>
              <a:buNone/>
              <a:defRPr sz="3000"/>
            </a:lvl5pPr>
            <a:lvl6pPr lvl="5" algn="ctr" rtl="0">
              <a:lnSpc>
                <a:spcPct val="115000"/>
              </a:lnSpc>
              <a:spcBef>
                <a:spcPts val="0"/>
              </a:spcBef>
              <a:spcAft>
                <a:spcPts val="0"/>
              </a:spcAft>
              <a:buSzPts val="3000"/>
              <a:buNone/>
              <a:defRPr sz="3000"/>
            </a:lvl6pPr>
            <a:lvl7pPr lvl="6" algn="ctr" rtl="0">
              <a:lnSpc>
                <a:spcPct val="115000"/>
              </a:lnSpc>
              <a:spcBef>
                <a:spcPts val="0"/>
              </a:spcBef>
              <a:spcAft>
                <a:spcPts val="0"/>
              </a:spcAft>
              <a:buSzPts val="3000"/>
              <a:buNone/>
              <a:defRPr sz="3000"/>
            </a:lvl7pPr>
            <a:lvl8pPr lvl="7" algn="ctr" rtl="0">
              <a:lnSpc>
                <a:spcPct val="115000"/>
              </a:lnSpc>
              <a:spcBef>
                <a:spcPts val="0"/>
              </a:spcBef>
              <a:spcAft>
                <a:spcPts val="0"/>
              </a:spcAft>
              <a:buSzPts val="3000"/>
              <a:buNone/>
              <a:defRPr sz="3000"/>
            </a:lvl8pPr>
            <a:lvl9pPr lvl="8" algn="ctr" rtl="0">
              <a:lnSpc>
                <a:spcPct val="115000"/>
              </a:lnSpc>
              <a:spcBef>
                <a:spcPts val="0"/>
              </a:spcBef>
              <a:spcAft>
                <a:spcPts val="0"/>
              </a:spcAft>
              <a:buSzPts val="3000"/>
              <a:buNone/>
              <a:defRPr sz="3000"/>
            </a:lvl9pPr>
          </a:lstStyle>
          <a:p>
            <a:endParaRPr/>
          </a:p>
        </p:txBody>
      </p:sp>
      <p:grpSp>
        <p:nvGrpSpPr>
          <p:cNvPr id="151" name="Google Shape;151;p16"/>
          <p:cNvGrpSpPr/>
          <p:nvPr/>
        </p:nvGrpSpPr>
        <p:grpSpPr>
          <a:xfrm>
            <a:off x="259568" y="1973966"/>
            <a:ext cx="6622142" cy="3013471"/>
            <a:chOff x="7553711" y="-2334286"/>
            <a:chExt cx="7534579" cy="3428684"/>
          </a:xfrm>
        </p:grpSpPr>
        <p:sp>
          <p:nvSpPr>
            <p:cNvPr id="152" name="Google Shape;152;p16"/>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4882235" y="888343"/>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6"/>
          <p:cNvGrpSpPr/>
          <p:nvPr/>
        </p:nvGrpSpPr>
        <p:grpSpPr>
          <a:xfrm>
            <a:off x="458900" y="-674125"/>
            <a:ext cx="10001150" cy="5624875"/>
            <a:chOff x="458900" y="-674125"/>
            <a:chExt cx="10001150" cy="5624875"/>
          </a:xfrm>
        </p:grpSpPr>
        <p:cxnSp>
          <p:nvCxnSpPr>
            <p:cNvPr id="156" name="Google Shape;156;p16"/>
            <p:cNvCxnSpPr/>
            <p:nvPr/>
          </p:nvCxnSpPr>
          <p:spPr>
            <a:xfrm rot="5400000">
              <a:off x="-510550" y="2953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7" name="Google Shape;157;p16"/>
            <p:cNvCxnSpPr/>
            <p:nvPr/>
          </p:nvCxnSpPr>
          <p:spPr>
            <a:xfrm rot="5400000">
              <a:off x="-358150" y="447725"/>
              <a:ext cx="2648100" cy="709200"/>
            </a:xfrm>
            <a:prstGeom prst="bentConnector3">
              <a:avLst>
                <a:gd name="adj1" fmla="val 40711"/>
              </a:avLst>
            </a:prstGeom>
            <a:noFill/>
            <a:ln w="19050" cap="flat" cmpd="sng">
              <a:solidFill>
                <a:schemeClr val="lt2"/>
              </a:solidFill>
              <a:prstDash val="solid"/>
              <a:round/>
              <a:headEnd type="none" w="med" len="med"/>
              <a:tailEnd type="oval" w="med" len="med"/>
            </a:ln>
          </p:spPr>
        </p:cxnSp>
        <p:cxnSp>
          <p:nvCxnSpPr>
            <p:cNvPr id="158" name="Google Shape;158;p16"/>
            <p:cNvCxnSpPr/>
            <p:nvPr/>
          </p:nvCxnSpPr>
          <p:spPr>
            <a:xfrm flipH="1">
              <a:off x="6956600" y="3734250"/>
              <a:ext cx="3431400" cy="987000"/>
            </a:xfrm>
            <a:prstGeom prst="bentConnector3">
              <a:avLst>
                <a:gd name="adj1" fmla="val 45484"/>
              </a:avLst>
            </a:prstGeom>
            <a:noFill/>
            <a:ln w="19050" cap="flat" cmpd="sng">
              <a:solidFill>
                <a:schemeClr val="lt2"/>
              </a:solidFill>
              <a:prstDash val="solid"/>
              <a:round/>
              <a:headEnd type="none" w="med" len="med"/>
              <a:tailEnd type="oval" w="med" len="med"/>
            </a:ln>
          </p:spPr>
        </p:cxnSp>
        <p:cxnSp>
          <p:nvCxnSpPr>
            <p:cNvPr id="159" name="Google Shape;159;p16"/>
            <p:cNvCxnSpPr/>
            <p:nvPr/>
          </p:nvCxnSpPr>
          <p:spPr>
            <a:xfrm flipH="1">
              <a:off x="7656850" y="3932550"/>
              <a:ext cx="2803200" cy="1018200"/>
            </a:xfrm>
            <a:prstGeom prst="bentConnector3">
              <a:avLst>
                <a:gd name="adj1" fmla="val 50000"/>
              </a:avLst>
            </a:prstGeom>
            <a:noFill/>
            <a:ln w="19050" cap="flat" cmpd="sng">
              <a:solidFill>
                <a:schemeClr val="lt2"/>
              </a:solidFill>
              <a:prstDash val="solid"/>
              <a:round/>
              <a:headEnd type="none" w="med" len="med"/>
              <a:tailEnd type="oval"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19"/>
          <p:cNvSpPr txBox="1">
            <a:spLocks noGrp="1"/>
          </p:cNvSpPr>
          <p:nvPr>
            <p:ph type="subTitle" idx="1"/>
          </p:nvPr>
        </p:nvSpPr>
        <p:spPr>
          <a:xfrm>
            <a:off x="720000" y="1268825"/>
            <a:ext cx="7704000" cy="80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8" name="Google Shape;188;p19"/>
          <p:cNvGrpSpPr/>
          <p:nvPr/>
        </p:nvGrpSpPr>
        <p:grpSpPr>
          <a:xfrm>
            <a:off x="8217450" y="-781975"/>
            <a:ext cx="1124700" cy="6431700"/>
            <a:chOff x="8217450" y="-781975"/>
            <a:chExt cx="1124700" cy="6431700"/>
          </a:xfrm>
        </p:grpSpPr>
        <p:cxnSp>
          <p:nvCxnSpPr>
            <p:cNvPr id="189" name="Google Shape;189;p19"/>
            <p:cNvCxnSpPr/>
            <p:nvPr/>
          </p:nvCxnSpPr>
          <p:spPr>
            <a:xfrm rot="5400000">
              <a:off x="7864150" y="-10562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0" name="Google Shape;190;p19"/>
            <p:cNvCxnSpPr/>
            <p:nvPr/>
          </p:nvCxnSpPr>
          <p:spPr>
            <a:xfrm rot="5400000">
              <a:off x="8105550" y="-4412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cxnSp>
          <p:nvCxnSpPr>
            <p:cNvPr id="191" name="Google Shape;191;p19"/>
            <p:cNvCxnSpPr/>
            <p:nvPr/>
          </p:nvCxnSpPr>
          <p:spPr>
            <a:xfrm rot="-5400000">
              <a:off x="7613150" y="4243775"/>
              <a:ext cx="2082300" cy="729600"/>
            </a:xfrm>
            <a:prstGeom prst="bentConnector3">
              <a:avLst>
                <a:gd name="adj1" fmla="val 43507"/>
              </a:avLst>
            </a:prstGeom>
            <a:noFill/>
            <a:ln w="19050" cap="flat" cmpd="sng">
              <a:solidFill>
                <a:schemeClr val="lt2"/>
              </a:solidFill>
              <a:prstDash val="solid"/>
              <a:round/>
              <a:headEnd type="none" w="med" len="med"/>
              <a:tailEnd type="oval" w="med" len="med"/>
            </a:ln>
          </p:spPr>
        </p:cxnSp>
        <p:cxnSp>
          <p:nvCxnSpPr>
            <p:cNvPr id="192" name="Google Shape;192;p19"/>
            <p:cNvCxnSpPr/>
            <p:nvPr/>
          </p:nvCxnSpPr>
          <p:spPr>
            <a:xfrm rot="-5400000">
              <a:off x="7587450" y="4305275"/>
              <a:ext cx="1866600" cy="606600"/>
            </a:xfrm>
            <a:prstGeom prst="bentConnector3">
              <a:avLst>
                <a:gd name="adj1" fmla="val 50000"/>
              </a:avLst>
            </a:prstGeom>
            <a:noFill/>
            <a:ln w="19050" cap="flat" cmpd="sng">
              <a:solidFill>
                <a:schemeClr val="lt2"/>
              </a:solidFill>
              <a:prstDash val="solid"/>
              <a:round/>
              <a:headEnd type="none" w="med" len="med"/>
              <a:tailEnd type="oval" w="med" len="med"/>
            </a:ln>
          </p:spPr>
        </p:cxnSp>
      </p:grpSp>
      <p:grpSp>
        <p:nvGrpSpPr>
          <p:cNvPr id="193" name="Google Shape;193;p19"/>
          <p:cNvGrpSpPr/>
          <p:nvPr/>
        </p:nvGrpSpPr>
        <p:grpSpPr>
          <a:xfrm>
            <a:off x="8618643" y="1192466"/>
            <a:ext cx="400449" cy="2933146"/>
            <a:chOff x="7553711" y="-2334286"/>
            <a:chExt cx="455625" cy="3337292"/>
          </a:xfrm>
        </p:grpSpPr>
        <p:sp>
          <p:nvSpPr>
            <p:cNvPr id="194" name="Google Shape;194;p19"/>
            <p:cNvSpPr/>
            <p:nvPr/>
          </p:nvSpPr>
          <p:spPr>
            <a:xfrm>
              <a:off x="7728940" y="-1977361"/>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9"/>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a:off x="7553711" y="-2334286"/>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20"/>
          <p:cNvSpPr txBox="1">
            <a:spLocks noGrp="1"/>
          </p:cNvSpPr>
          <p:nvPr>
            <p:ph type="subTitle" idx="1"/>
          </p:nvPr>
        </p:nvSpPr>
        <p:spPr>
          <a:xfrm>
            <a:off x="2185575" y="2009825"/>
            <a:ext cx="5249100" cy="606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0" name="Google Shape;200;p20"/>
          <p:cNvSpPr txBox="1">
            <a:spLocks noGrp="1"/>
          </p:cNvSpPr>
          <p:nvPr>
            <p:ph type="subTitle" idx="2"/>
          </p:nvPr>
        </p:nvSpPr>
        <p:spPr>
          <a:xfrm>
            <a:off x="2185575" y="3459225"/>
            <a:ext cx="5249100" cy="642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a:lvl1pPr>
            <a:lvl2pPr lvl="1" rtl="0">
              <a:lnSpc>
                <a:spcPct val="115000"/>
              </a:lnSpc>
              <a:spcBef>
                <a:spcPts val="0"/>
              </a:spcBef>
              <a:spcAft>
                <a:spcPts val="0"/>
              </a:spcAft>
              <a:buSzPts val="2800"/>
              <a:buNone/>
              <a:defRPr sz="2800"/>
            </a:lvl2pPr>
            <a:lvl3pPr lvl="2" rtl="0">
              <a:lnSpc>
                <a:spcPct val="115000"/>
              </a:lnSpc>
              <a:spcBef>
                <a:spcPts val="0"/>
              </a:spcBef>
              <a:spcAft>
                <a:spcPts val="0"/>
              </a:spcAft>
              <a:buSzPts val="2800"/>
              <a:buNone/>
              <a:defRPr sz="2800"/>
            </a:lvl3pPr>
            <a:lvl4pPr lvl="3" rtl="0">
              <a:lnSpc>
                <a:spcPct val="115000"/>
              </a:lnSpc>
              <a:spcBef>
                <a:spcPts val="0"/>
              </a:spcBef>
              <a:spcAft>
                <a:spcPts val="0"/>
              </a:spcAft>
              <a:buSzPts val="2800"/>
              <a:buNone/>
              <a:defRPr sz="2800"/>
            </a:lvl4pPr>
            <a:lvl5pPr lvl="4" rtl="0">
              <a:lnSpc>
                <a:spcPct val="115000"/>
              </a:lnSpc>
              <a:spcBef>
                <a:spcPts val="0"/>
              </a:spcBef>
              <a:spcAft>
                <a:spcPts val="0"/>
              </a:spcAft>
              <a:buSzPts val="2800"/>
              <a:buNone/>
              <a:defRPr sz="2800"/>
            </a:lvl5pPr>
            <a:lvl6pPr lvl="5" rtl="0">
              <a:lnSpc>
                <a:spcPct val="115000"/>
              </a:lnSpc>
              <a:spcBef>
                <a:spcPts val="0"/>
              </a:spcBef>
              <a:spcAft>
                <a:spcPts val="0"/>
              </a:spcAft>
              <a:buSzPts val="2800"/>
              <a:buNone/>
              <a:defRPr sz="2800"/>
            </a:lvl6pPr>
            <a:lvl7pPr lvl="6" rtl="0">
              <a:lnSpc>
                <a:spcPct val="115000"/>
              </a:lnSpc>
              <a:spcBef>
                <a:spcPts val="0"/>
              </a:spcBef>
              <a:spcAft>
                <a:spcPts val="0"/>
              </a:spcAft>
              <a:buSzPts val="2800"/>
              <a:buNone/>
              <a:defRPr sz="2800"/>
            </a:lvl7pPr>
            <a:lvl8pPr lvl="7" rtl="0">
              <a:lnSpc>
                <a:spcPct val="115000"/>
              </a:lnSpc>
              <a:spcBef>
                <a:spcPts val="0"/>
              </a:spcBef>
              <a:spcAft>
                <a:spcPts val="0"/>
              </a:spcAft>
              <a:buSzPts val="2800"/>
              <a:buNone/>
              <a:defRPr sz="2800"/>
            </a:lvl8pPr>
            <a:lvl9pPr lvl="8" rtl="0">
              <a:lnSpc>
                <a:spcPct val="115000"/>
              </a:lnSpc>
              <a:spcBef>
                <a:spcPts val="0"/>
              </a:spcBef>
              <a:spcAft>
                <a:spcPts val="0"/>
              </a:spcAft>
              <a:buSzPts val="2800"/>
              <a:buNone/>
              <a:defRPr sz="2800"/>
            </a:lvl9pPr>
          </a:lstStyle>
          <a:p>
            <a:endParaRPr/>
          </a:p>
        </p:txBody>
      </p:sp>
      <p:sp>
        <p:nvSpPr>
          <p:cNvPr id="201" name="Google Shape;201;p20"/>
          <p:cNvSpPr txBox="1">
            <a:spLocks noGrp="1"/>
          </p:cNvSpPr>
          <p:nvPr>
            <p:ph type="subTitle" idx="3"/>
          </p:nvPr>
        </p:nvSpPr>
        <p:spPr>
          <a:xfrm>
            <a:off x="2185575" y="16369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2" name="Google Shape;202;p20"/>
          <p:cNvSpPr txBox="1">
            <a:spLocks noGrp="1"/>
          </p:cNvSpPr>
          <p:nvPr>
            <p:ph type="subTitle" idx="4"/>
          </p:nvPr>
        </p:nvSpPr>
        <p:spPr>
          <a:xfrm>
            <a:off x="2185575" y="3089325"/>
            <a:ext cx="5249100" cy="36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Sora"/>
              <a:buNone/>
              <a:defRPr sz="2000" b="1">
                <a:latin typeface="Sora"/>
                <a:ea typeface="Sora"/>
                <a:cs typeface="Sora"/>
                <a:sym typeface="Sora"/>
              </a:defRPr>
            </a:lvl1pPr>
            <a:lvl2pPr lvl="1" rtl="0">
              <a:lnSpc>
                <a:spcPct val="115000"/>
              </a:lnSpc>
              <a:spcBef>
                <a:spcPts val="0"/>
              </a:spcBef>
              <a:spcAft>
                <a:spcPts val="0"/>
              </a:spcAft>
              <a:buSzPts val="2400"/>
              <a:buFont typeface="Sora"/>
              <a:buNone/>
              <a:defRPr sz="2400" b="1">
                <a:latin typeface="Sora"/>
                <a:ea typeface="Sora"/>
                <a:cs typeface="Sora"/>
                <a:sym typeface="Sora"/>
              </a:defRPr>
            </a:lvl2pPr>
            <a:lvl3pPr lvl="2" rtl="0">
              <a:lnSpc>
                <a:spcPct val="115000"/>
              </a:lnSpc>
              <a:spcBef>
                <a:spcPts val="0"/>
              </a:spcBef>
              <a:spcAft>
                <a:spcPts val="0"/>
              </a:spcAft>
              <a:buSzPts val="2400"/>
              <a:buFont typeface="Sora"/>
              <a:buNone/>
              <a:defRPr sz="2400" b="1">
                <a:latin typeface="Sora"/>
                <a:ea typeface="Sora"/>
                <a:cs typeface="Sora"/>
                <a:sym typeface="Sora"/>
              </a:defRPr>
            </a:lvl3pPr>
            <a:lvl4pPr lvl="3" rtl="0">
              <a:lnSpc>
                <a:spcPct val="115000"/>
              </a:lnSpc>
              <a:spcBef>
                <a:spcPts val="0"/>
              </a:spcBef>
              <a:spcAft>
                <a:spcPts val="0"/>
              </a:spcAft>
              <a:buSzPts val="2400"/>
              <a:buFont typeface="Sora"/>
              <a:buNone/>
              <a:defRPr sz="2400" b="1">
                <a:latin typeface="Sora"/>
                <a:ea typeface="Sora"/>
                <a:cs typeface="Sora"/>
                <a:sym typeface="Sora"/>
              </a:defRPr>
            </a:lvl4pPr>
            <a:lvl5pPr lvl="4" rtl="0">
              <a:lnSpc>
                <a:spcPct val="115000"/>
              </a:lnSpc>
              <a:spcBef>
                <a:spcPts val="0"/>
              </a:spcBef>
              <a:spcAft>
                <a:spcPts val="0"/>
              </a:spcAft>
              <a:buSzPts val="2400"/>
              <a:buFont typeface="Sora"/>
              <a:buNone/>
              <a:defRPr sz="2400" b="1">
                <a:latin typeface="Sora"/>
                <a:ea typeface="Sora"/>
                <a:cs typeface="Sora"/>
                <a:sym typeface="Sora"/>
              </a:defRPr>
            </a:lvl5pPr>
            <a:lvl6pPr lvl="5" rtl="0">
              <a:lnSpc>
                <a:spcPct val="115000"/>
              </a:lnSpc>
              <a:spcBef>
                <a:spcPts val="0"/>
              </a:spcBef>
              <a:spcAft>
                <a:spcPts val="0"/>
              </a:spcAft>
              <a:buSzPts val="2400"/>
              <a:buFont typeface="Sora"/>
              <a:buNone/>
              <a:defRPr sz="2400" b="1">
                <a:latin typeface="Sora"/>
                <a:ea typeface="Sora"/>
                <a:cs typeface="Sora"/>
                <a:sym typeface="Sora"/>
              </a:defRPr>
            </a:lvl6pPr>
            <a:lvl7pPr lvl="6" rtl="0">
              <a:lnSpc>
                <a:spcPct val="115000"/>
              </a:lnSpc>
              <a:spcBef>
                <a:spcPts val="0"/>
              </a:spcBef>
              <a:spcAft>
                <a:spcPts val="0"/>
              </a:spcAft>
              <a:buSzPts val="2400"/>
              <a:buFont typeface="Sora"/>
              <a:buNone/>
              <a:defRPr sz="2400" b="1">
                <a:latin typeface="Sora"/>
                <a:ea typeface="Sora"/>
                <a:cs typeface="Sora"/>
                <a:sym typeface="Sora"/>
              </a:defRPr>
            </a:lvl7pPr>
            <a:lvl8pPr lvl="7" rtl="0">
              <a:lnSpc>
                <a:spcPct val="115000"/>
              </a:lnSpc>
              <a:spcBef>
                <a:spcPts val="0"/>
              </a:spcBef>
              <a:spcAft>
                <a:spcPts val="0"/>
              </a:spcAft>
              <a:buSzPts val="2400"/>
              <a:buFont typeface="Sora"/>
              <a:buNone/>
              <a:defRPr sz="2400" b="1">
                <a:latin typeface="Sora"/>
                <a:ea typeface="Sora"/>
                <a:cs typeface="Sora"/>
                <a:sym typeface="Sora"/>
              </a:defRPr>
            </a:lvl8pPr>
            <a:lvl9pPr lvl="8" rtl="0">
              <a:lnSpc>
                <a:spcPct val="115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03" name="Google Shape;203;p20"/>
          <p:cNvGrpSpPr/>
          <p:nvPr/>
        </p:nvGrpSpPr>
        <p:grpSpPr>
          <a:xfrm>
            <a:off x="-215750" y="-592117"/>
            <a:ext cx="9367675" cy="5637900"/>
            <a:chOff x="-215750" y="-592117"/>
            <a:chExt cx="9367675" cy="5637900"/>
          </a:xfrm>
        </p:grpSpPr>
        <p:grpSp>
          <p:nvGrpSpPr>
            <p:cNvPr id="204" name="Google Shape;204;p20"/>
            <p:cNvGrpSpPr/>
            <p:nvPr/>
          </p:nvGrpSpPr>
          <p:grpSpPr>
            <a:xfrm>
              <a:off x="-215750" y="-592117"/>
              <a:ext cx="9215275" cy="5485500"/>
              <a:chOff x="-215750" y="-592117"/>
              <a:chExt cx="9215275" cy="5485500"/>
            </a:xfrm>
          </p:grpSpPr>
          <p:cxnSp>
            <p:nvCxnSpPr>
              <p:cNvPr id="205" name="Google Shape;205;p20"/>
              <p:cNvCxnSpPr/>
              <p:nvPr/>
            </p:nvCxnSpPr>
            <p:spPr>
              <a:xfrm>
                <a:off x="67325" y="-5921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cxnSp>
            <p:nvCxnSpPr>
              <p:cNvPr id="206" name="Google Shape;206;p20"/>
              <p:cNvCxnSpPr/>
              <p:nvPr/>
            </p:nvCxnSpPr>
            <p:spPr>
              <a:xfrm>
                <a:off x="-215750" y="165250"/>
                <a:ext cx="9111900" cy="126000"/>
              </a:xfrm>
              <a:prstGeom prst="bentConnector3">
                <a:avLst>
                  <a:gd name="adj1" fmla="val 50000"/>
                </a:avLst>
              </a:prstGeom>
              <a:noFill/>
              <a:ln w="19050" cap="flat" cmpd="sng">
                <a:solidFill>
                  <a:schemeClr val="lt2"/>
                </a:solidFill>
                <a:prstDash val="solid"/>
                <a:round/>
                <a:headEnd type="none" w="med" len="med"/>
                <a:tailEnd type="oval" w="med" len="med"/>
              </a:ln>
            </p:spPr>
          </p:cxnSp>
        </p:grpSp>
        <p:cxnSp>
          <p:nvCxnSpPr>
            <p:cNvPr id="207" name="Google Shape;207;p20"/>
            <p:cNvCxnSpPr/>
            <p:nvPr/>
          </p:nvCxnSpPr>
          <p:spPr>
            <a:xfrm>
              <a:off x="-63350" y="317650"/>
              <a:ext cx="9111900" cy="126000"/>
            </a:xfrm>
            <a:prstGeom prst="bentConnector3">
              <a:avLst>
                <a:gd name="adj1" fmla="val 46942"/>
              </a:avLst>
            </a:prstGeom>
            <a:noFill/>
            <a:ln w="19050" cap="flat" cmpd="sng">
              <a:solidFill>
                <a:schemeClr val="lt2"/>
              </a:solidFill>
              <a:prstDash val="solid"/>
              <a:round/>
              <a:headEnd type="none" w="med" len="med"/>
              <a:tailEnd type="oval" w="med" len="med"/>
            </a:ln>
          </p:spPr>
        </p:cxnSp>
        <p:cxnSp>
          <p:nvCxnSpPr>
            <p:cNvPr id="208" name="Google Shape;208;p20"/>
            <p:cNvCxnSpPr/>
            <p:nvPr/>
          </p:nvCxnSpPr>
          <p:spPr>
            <a:xfrm>
              <a:off x="219725" y="-439717"/>
              <a:ext cx="8932200" cy="5485500"/>
            </a:xfrm>
            <a:prstGeom prst="bentConnector3">
              <a:avLst>
                <a:gd name="adj1" fmla="val 814"/>
              </a:avLst>
            </a:prstGeom>
            <a:noFill/>
            <a:ln w="19050" cap="flat" cmpd="sng">
              <a:solidFill>
                <a:schemeClr val="lt2"/>
              </a:solidFill>
              <a:prstDash val="solid"/>
              <a:round/>
              <a:headEnd type="none" w="med" len="med"/>
              <a:tailEnd type="oval" w="med" len="med"/>
            </a:ln>
          </p:spPr>
        </p:cxnSp>
      </p:grpSp>
      <p:grpSp>
        <p:nvGrpSpPr>
          <p:cNvPr id="209" name="Google Shape;209;p20"/>
          <p:cNvGrpSpPr/>
          <p:nvPr/>
        </p:nvGrpSpPr>
        <p:grpSpPr>
          <a:xfrm>
            <a:off x="8430781" y="-10172"/>
            <a:ext cx="568753" cy="4875332"/>
            <a:chOff x="8430781" y="-10172"/>
            <a:chExt cx="568753" cy="4875332"/>
          </a:xfrm>
        </p:grpSpPr>
        <p:grpSp>
          <p:nvGrpSpPr>
            <p:cNvPr id="210" name="Google Shape;210;p20"/>
            <p:cNvGrpSpPr/>
            <p:nvPr/>
          </p:nvGrpSpPr>
          <p:grpSpPr>
            <a:xfrm>
              <a:off x="8576588" y="4496315"/>
              <a:ext cx="422946" cy="368845"/>
              <a:chOff x="8576588" y="4496315"/>
              <a:chExt cx="422946" cy="368845"/>
            </a:xfrm>
          </p:grpSpPr>
          <p:sp>
            <p:nvSpPr>
              <p:cNvPr id="211" name="Google Shape;211;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rot="-5400000">
                <a:off x="8775019" y="4496328"/>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20"/>
            <p:cNvGrpSpPr/>
            <p:nvPr/>
          </p:nvGrpSpPr>
          <p:grpSpPr>
            <a:xfrm>
              <a:off x="8430781" y="-10172"/>
              <a:ext cx="290111" cy="925970"/>
              <a:chOff x="8430781" y="3939190"/>
              <a:chExt cx="290111" cy="925970"/>
            </a:xfrm>
          </p:grpSpPr>
          <p:sp>
            <p:nvSpPr>
              <p:cNvPr id="214" name="Google Shape;214;p20"/>
              <p:cNvSpPr/>
              <p:nvPr/>
            </p:nvSpPr>
            <p:spPr>
              <a:xfrm rot="-5400000">
                <a:off x="8576580" y="4720848"/>
                <a:ext cx="144320" cy="144304"/>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5400000">
                <a:off x="8430769" y="3939203"/>
                <a:ext cx="224528" cy="224503"/>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0" r:id="rId6"/>
    <p:sldLayoutId id="2147483662" r:id="rId7"/>
    <p:sldLayoutId id="2147483665" r:id="rId8"/>
    <p:sldLayoutId id="2147483666" r:id="rId9"/>
    <p:sldLayoutId id="2147483671" r:id="rId10"/>
    <p:sldLayoutId id="2147483673" r:id="rId11"/>
    <p:sldLayoutId id="2147483674" r:id="rId12"/>
    <p:sldLayoutId id="214748367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manus.im/usecases"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p33"/>
          <p:cNvSpPr txBox="1">
            <a:spLocks noGrp="1"/>
          </p:cNvSpPr>
          <p:nvPr>
            <p:ph type="ctrTitle"/>
          </p:nvPr>
        </p:nvSpPr>
        <p:spPr>
          <a:xfrm>
            <a:off x="4157700" y="1061225"/>
            <a:ext cx="4260000" cy="175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369" name="Google Shape;369;p33"/>
          <p:cNvSpPr txBox="1">
            <a:spLocks noGrp="1"/>
          </p:cNvSpPr>
          <p:nvPr>
            <p:ph type="subTitle" idx="1"/>
          </p:nvPr>
        </p:nvSpPr>
        <p:spPr>
          <a:xfrm>
            <a:off x="4157700" y="2997200"/>
            <a:ext cx="42600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dtung.vu</a:t>
            </a:r>
            <a:endParaRPr dirty="0"/>
          </a:p>
        </p:txBody>
      </p:sp>
      <p:cxnSp>
        <p:nvCxnSpPr>
          <p:cNvPr id="370" name="Google Shape;370;p33"/>
          <p:cNvCxnSpPr>
            <a:cxnSpLocks/>
            <a:endCxn id="369" idx="1"/>
          </p:cNvCxnSpPr>
          <p:nvPr/>
        </p:nvCxnSpPr>
        <p:spPr>
          <a:xfrm rot="-5400000" flipH="1">
            <a:off x="1987200" y="1009550"/>
            <a:ext cx="3995700" cy="345300"/>
          </a:xfrm>
          <a:prstGeom prst="bentConnector2">
            <a:avLst/>
          </a:prstGeom>
          <a:noFill/>
          <a:ln w="19050" cap="flat" cmpd="sng">
            <a:solidFill>
              <a:schemeClr val="lt2"/>
            </a:solidFill>
            <a:prstDash val="solid"/>
            <a:round/>
            <a:headEnd type="none" w="med" len="med"/>
            <a:tailEnd type="oval" w="med" len="med"/>
          </a:ln>
        </p:spPr>
      </p:cxnSp>
      <p:grpSp>
        <p:nvGrpSpPr>
          <p:cNvPr id="371" name="Google Shape;371;p33"/>
          <p:cNvGrpSpPr/>
          <p:nvPr/>
        </p:nvGrpSpPr>
        <p:grpSpPr>
          <a:xfrm>
            <a:off x="713228" y="756273"/>
            <a:ext cx="2795593" cy="3610859"/>
            <a:chOff x="713228" y="756273"/>
            <a:chExt cx="2795593" cy="3610859"/>
          </a:xfrm>
        </p:grpSpPr>
        <p:grpSp>
          <p:nvGrpSpPr>
            <p:cNvPr id="372" name="Google Shape;372;p33"/>
            <p:cNvGrpSpPr/>
            <p:nvPr/>
          </p:nvGrpSpPr>
          <p:grpSpPr>
            <a:xfrm>
              <a:off x="713228" y="756273"/>
              <a:ext cx="2795593" cy="3610859"/>
              <a:chOff x="293087" y="273641"/>
              <a:chExt cx="3511170" cy="4535116"/>
            </a:xfrm>
          </p:grpSpPr>
          <p:sp>
            <p:nvSpPr>
              <p:cNvPr id="373" name="Google Shape;373;p33"/>
              <p:cNvSpPr/>
              <p:nvPr/>
            </p:nvSpPr>
            <p:spPr>
              <a:xfrm>
                <a:off x="2601618" y="4214808"/>
                <a:ext cx="324803" cy="324793"/>
              </a:xfrm>
              <a:custGeom>
                <a:avLst/>
                <a:gdLst/>
                <a:ahLst/>
                <a:cxnLst/>
                <a:rect l="l" t="t" r="r" b="b"/>
                <a:pathLst>
                  <a:path w="4231" h="4231" extrusionOk="0">
                    <a:moveTo>
                      <a:pt x="4230" y="2118"/>
                    </a:moveTo>
                    <a:cubicBezTo>
                      <a:pt x="4230" y="3280"/>
                      <a:pt x="3281" y="4230"/>
                      <a:pt x="2113" y="4230"/>
                    </a:cubicBezTo>
                    <a:cubicBezTo>
                      <a:pt x="944" y="4230"/>
                      <a:pt x="1" y="3280"/>
                      <a:pt x="1" y="2118"/>
                    </a:cubicBezTo>
                    <a:cubicBezTo>
                      <a:pt x="1" y="950"/>
                      <a:pt x="944" y="0"/>
                      <a:pt x="2113" y="0"/>
                    </a:cubicBezTo>
                    <a:cubicBezTo>
                      <a:pt x="3281" y="0"/>
                      <a:pt x="4230" y="950"/>
                      <a:pt x="4230" y="21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3332150" y="2479887"/>
                <a:ext cx="187378" cy="187402"/>
              </a:xfrm>
              <a:custGeom>
                <a:avLst/>
                <a:gdLst/>
                <a:ahLst/>
                <a:cxnLst/>
                <a:rect l="l" t="t" r="r" b="b"/>
                <a:pathLst>
                  <a:path w="4230" h="4231" extrusionOk="0">
                    <a:moveTo>
                      <a:pt x="4230" y="2119"/>
                    </a:moveTo>
                    <a:cubicBezTo>
                      <a:pt x="4230" y="3287"/>
                      <a:pt x="3280" y="4231"/>
                      <a:pt x="2112" y="4231"/>
                    </a:cubicBezTo>
                    <a:cubicBezTo>
                      <a:pt x="944" y="4231"/>
                      <a:pt x="0" y="3287"/>
                      <a:pt x="0" y="2119"/>
                    </a:cubicBezTo>
                    <a:cubicBezTo>
                      <a:pt x="0" y="950"/>
                      <a:pt x="944" y="1"/>
                      <a:pt x="2112" y="1"/>
                    </a:cubicBezTo>
                    <a:cubicBezTo>
                      <a:pt x="3280" y="1"/>
                      <a:pt x="4230" y="950"/>
                      <a:pt x="4230" y="21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293087" y="273641"/>
                <a:ext cx="181266" cy="181242"/>
              </a:xfrm>
              <a:custGeom>
                <a:avLst/>
                <a:gdLst/>
                <a:ahLst/>
                <a:cxnLst/>
                <a:rect l="l" t="t" r="r" b="b"/>
                <a:pathLst>
                  <a:path w="3298" h="3298" extrusionOk="0">
                    <a:moveTo>
                      <a:pt x="3298" y="1646"/>
                    </a:moveTo>
                    <a:cubicBezTo>
                      <a:pt x="3298" y="2555"/>
                      <a:pt x="2556" y="3298"/>
                      <a:pt x="1646" y="3298"/>
                    </a:cubicBezTo>
                    <a:cubicBezTo>
                      <a:pt x="737" y="3298"/>
                      <a:pt x="0" y="2555"/>
                      <a:pt x="0" y="1646"/>
                    </a:cubicBezTo>
                    <a:cubicBezTo>
                      <a:pt x="0" y="737"/>
                      <a:pt x="737" y="0"/>
                      <a:pt x="1646" y="0"/>
                    </a:cubicBezTo>
                    <a:cubicBezTo>
                      <a:pt x="2556" y="0"/>
                      <a:pt x="3298" y="737"/>
                      <a:pt x="3298" y="16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1038559" y="4453324"/>
                <a:ext cx="192303" cy="192296"/>
              </a:xfrm>
              <a:custGeom>
                <a:avLst/>
                <a:gdLst/>
                <a:ahLst/>
                <a:cxnLst/>
                <a:rect l="l" t="t" r="r" b="b"/>
                <a:pathLst>
                  <a:path w="2505" h="2505" extrusionOk="0">
                    <a:moveTo>
                      <a:pt x="2504" y="1255"/>
                    </a:moveTo>
                    <a:cubicBezTo>
                      <a:pt x="2504" y="1946"/>
                      <a:pt x="1946" y="2504"/>
                      <a:pt x="1256" y="2504"/>
                    </a:cubicBezTo>
                    <a:cubicBezTo>
                      <a:pt x="559" y="2504"/>
                      <a:pt x="1" y="1946"/>
                      <a:pt x="1" y="1255"/>
                    </a:cubicBezTo>
                    <a:cubicBezTo>
                      <a:pt x="1" y="559"/>
                      <a:pt x="559" y="1"/>
                      <a:pt x="1256" y="1"/>
                    </a:cubicBezTo>
                    <a:cubicBezTo>
                      <a:pt x="1946" y="1"/>
                      <a:pt x="2504" y="559"/>
                      <a:pt x="2504" y="1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34250" y="2832705"/>
                <a:ext cx="192226" cy="192220"/>
              </a:xfrm>
              <a:custGeom>
                <a:avLst/>
                <a:gdLst/>
                <a:ahLst/>
                <a:cxnLst/>
                <a:rect l="l" t="t" r="r" b="b"/>
                <a:pathLst>
                  <a:path w="2504" h="2504" extrusionOk="0">
                    <a:moveTo>
                      <a:pt x="2504" y="1249"/>
                    </a:moveTo>
                    <a:cubicBezTo>
                      <a:pt x="2504" y="1940"/>
                      <a:pt x="1945" y="2504"/>
                      <a:pt x="1255" y="2504"/>
                    </a:cubicBezTo>
                    <a:cubicBezTo>
                      <a:pt x="564" y="2504"/>
                      <a:pt x="0" y="1940"/>
                      <a:pt x="0" y="1249"/>
                    </a:cubicBezTo>
                    <a:cubicBezTo>
                      <a:pt x="0" y="558"/>
                      <a:pt x="564" y="0"/>
                      <a:pt x="1255" y="0"/>
                    </a:cubicBezTo>
                    <a:cubicBezTo>
                      <a:pt x="1945" y="0"/>
                      <a:pt x="2504" y="558"/>
                      <a:pt x="2504" y="12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464919" y="461450"/>
                <a:ext cx="510350" cy="510334"/>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627777" y="1786738"/>
                <a:ext cx="324727" cy="324793"/>
              </a:xfrm>
              <a:custGeom>
                <a:avLst/>
                <a:gdLst/>
                <a:ahLst/>
                <a:cxnLst/>
                <a:rect l="l" t="t" r="r" b="b"/>
                <a:pathLst>
                  <a:path w="4230" h="4231" extrusionOk="0">
                    <a:moveTo>
                      <a:pt x="4230" y="2113"/>
                    </a:moveTo>
                    <a:cubicBezTo>
                      <a:pt x="4230" y="3281"/>
                      <a:pt x="3280" y="4231"/>
                      <a:pt x="2112" y="4231"/>
                    </a:cubicBezTo>
                    <a:cubicBezTo>
                      <a:pt x="950" y="4231"/>
                      <a:pt x="0" y="3281"/>
                      <a:pt x="0" y="2113"/>
                    </a:cubicBezTo>
                    <a:cubicBezTo>
                      <a:pt x="0" y="945"/>
                      <a:pt x="950" y="1"/>
                      <a:pt x="2112" y="1"/>
                    </a:cubicBezTo>
                    <a:cubicBezTo>
                      <a:pt x="3280" y="1"/>
                      <a:pt x="4230" y="945"/>
                      <a:pt x="4230" y="211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782300" y="4555574"/>
                <a:ext cx="2362761" cy="253182"/>
              </a:xfrm>
              <a:custGeom>
                <a:avLst/>
                <a:gdLst/>
                <a:ahLst/>
                <a:cxnLst/>
                <a:rect l="l" t="t" r="r" b="b"/>
                <a:pathLst>
                  <a:path w="34075" h="8058" extrusionOk="0">
                    <a:moveTo>
                      <a:pt x="34075" y="4029"/>
                    </a:moveTo>
                    <a:cubicBezTo>
                      <a:pt x="34075" y="6256"/>
                      <a:pt x="26444" y="8057"/>
                      <a:pt x="17041" y="8057"/>
                    </a:cubicBezTo>
                    <a:cubicBezTo>
                      <a:pt x="7632" y="8057"/>
                      <a:pt x="1" y="6256"/>
                      <a:pt x="1" y="4029"/>
                    </a:cubicBezTo>
                    <a:cubicBezTo>
                      <a:pt x="1" y="1807"/>
                      <a:pt x="7632" y="0"/>
                      <a:pt x="17041" y="0"/>
                    </a:cubicBezTo>
                    <a:cubicBezTo>
                      <a:pt x="26444" y="0"/>
                      <a:pt x="34075" y="1807"/>
                      <a:pt x="34075" y="4029"/>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535627" y="4051294"/>
                <a:ext cx="926891" cy="682211"/>
              </a:xfrm>
              <a:custGeom>
                <a:avLst/>
                <a:gdLst/>
                <a:ahLst/>
                <a:cxnLst/>
                <a:rect l="l" t="t" r="r" b="b"/>
                <a:pathLst>
                  <a:path w="12074" h="8887" extrusionOk="0">
                    <a:moveTo>
                      <a:pt x="5151" y="8881"/>
                    </a:moveTo>
                    <a:cubicBezTo>
                      <a:pt x="5013" y="8869"/>
                      <a:pt x="4886" y="8840"/>
                      <a:pt x="4754" y="8800"/>
                    </a:cubicBezTo>
                    <a:lnTo>
                      <a:pt x="1600" y="7707"/>
                    </a:lnTo>
                    <a:cubicBezTo>
                      <a:pt x="599" y="7361"/>
                      <a:pt x="0" y="6435"/>
                      <a:pt x="190" y="5549"/>
                    </a:cubicBezTo>
                    <a:lnTo>
                      <a:pt x="1180" y="858"/>
                    </a:lnTo>
                    <a:cubicBezTo>
                      <a:pt x="1197" y="778"/>
                      <a:pt x="1266" y="720"/>
                      <a:pt x="1358" y="715"/>
                    </a:cubicBezTo>
                    <a:lnTo>
                      <a:pt x="8621" y="7"/>
                    </a:lnTo>
                    <a:cubicBezTo>
                      <a:pt x="8696" y="1"/>
                      <a:pt x="8776" y="30"/>
                      <a:pt x="8828" y="82"/>
                    </a:cubicBezTo>
                    <a:cubicBezTo>
                      <a:pt x="8880" y="133"/>
                      <a:pt x="8897" y="202"/>
                      <a:pt x="8886" y="260"/>
                    </a:cubicBezTo>
                    <a:lnTo>
                      <a:pt x="7591" y="4634"/>
                    </a:lnTo>
                    <a:lnTo>
                      <a:pt x="7591" y="4634"/>
                    </a:lnTo>
                    <a:cubicBezTo>
                      <a:pt x="7366" y="5399"/>
                      <a:pt x="7890" y="6210"/>
                      <a:pt x="8799" y="6498"/>
                    </a:cubicBezTo>
                    <a:lnTo>
                      <a:pt x="11803" y="7448"/>
                    </a:lnTo>
                    <a:cubicBezTo>
                      <a:pt x="11964" y="7499"/>
                      <a:pt x="12074" y="7626"/>
                      <a:pt x="12062" y="7764"/>
                    </a:cubicBezTo>
                    <a:cubicBezTo>
                      <a:pt x="12057" y="7902"/>
                      <a:pt x="11947" y="8006"/>
                      <a:pt x="11786" y="8029"/>
                    </a:cubicBezTo>
                    <a:lnTo>
                      <a:pt x="5438" y="8881"/>
                    </a:lnTo>
                    <a:cubicBezTo>
                      <a:pt x="5352" y="8886"/>
                      <a:pt x="5254" y="8886"/>
                      <a:pt x="5151" y="8881"/>
                    </a:cubicBezTo>
                    <a:close/>
                    <a:moveTo>
                      <a:pt x="1583" y="1071"/>
                    </a:moveTo>
                    <a:lnTo>
                      <a:pt x="610" y="5641"/>
                    </a:lnTo>
                    <a:cubicBezTo>
                      <a:pt x="461" y="6349"/>
                      <a:pt x="944" y="7079"/>
                      <a:pt x="1732" y="7356"/>
                    </a:cubicBezTo>
                    <a:lnTo>
                      <a:pt x="4892" y="8438"/>
                    </a:lnTo>
                    <a:cubicBezTo>
                      <a:pt x="5036" y="8489"/>
                      <a:pt x="5197" y="8507"/>
                      <a:pt x="5346" y="8484"/>
                    </a:cubicBezTo>
                    <a:lnTo>
                      <a:pt x="11257" y="7684"/>
                    </a:lnTo>
                    <a:lnTo>
                      <a:pt x="8667" y="6855"/>
                    </a:lnTo>
                    <a:cubicBezTo>
                      <a:pt x="7533" y="6492"/>
                      <a:pt x="6866" y="5462"/>
                      <a:pt x="7153" y="4507"/>
                    </a:cubicBezTo>
                    <a:lnTo>
                      <a:pt x="8350" y="427"/>
                    </a:lnTo>
                    <a:close/>
                    <a:moveTo>
                      <a:pt x="7366" y="4570"/>
                    </a:move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553284" y="4069027"/>
                <a:ext cx="908390" cy="648971"/>
              </a:xfrm>
              <a:custGeom>
                <a:avLst/>
                <a:gdLst/>
                <a:ahLst/>
                <a:cxnLst/>
                <a:rect l="l" t="t" r="r" b="b"/>
                <a:pathLst>
                  <a:path w="11833" h="8454" extrusionOk="0">
                    <a:moveTo>
                      <a:pt x="11585" y="7153"/>
                    </a:moveTo>
                    <a:lnTo>
                      <a:pt x="8564" y="6233"/>
                    </a:lnTo>
                    <a:cubicBezTo>
                      <a:pt x="7689" y="5956"/>
                      <a:pt x="7188" y="5174"/>
                      <a:pt x="7401" y="4437"/>
                    </a:cubicBezTo>
                    <a:lnTo>
                      <a:pt x="8638" y="248"/>
                    </a:lnTo>
                    <a:cubicBezTo>
                      <a:pt x="8661" y="190"/>
                      <a:pt x="8638" y="115"/>
                      <a:pt x="8592" y="75"/>
                    </a:cubicBezTo>
                    <a:cubicBezTo>
                      <a:pt x="8541" y="23"/>
                      <a:pt x="8466" y="0"/>
                      <a:pt x="8391" y="6"/>
                    </a:cubicBezTo>
                    <a:lnTo>
                      <a:pt x="1307" y="581"/>
                    </a:lnTo>
                    <a:cubicBezTo>
                      <a:pt x="1226" y="587"/>
                      <a:pt x="1151" y="650"/>
                      <a:pt x="1134" y="725"/>
                    </a:cubicBezTo>
                    <a:lnTo>
                      <a:pt x="179" y="5237"/>
                    </a:lnTo>
                    <a:cubicBezTo>
                      <a:pt x="0" y="6095"/>
                      <a:pt x="576" y="6987"/>
                      <a:pt x="1537" y="7315"/>
                    </a:cubicBezTo>
                    <a:lnTo>
                      <a:pt x="4575" y="8368"/>
                    </a:lnTo>
                    <a:cubicBezTo>
                      <a:pt x="4696" y="8408"/>
                      <a:pt x="4829" y="8437"/>
                      <a:pt x="4955" y="8448"/>
                    </a:cubicBezTo>
                    <a:cubicBezTo>
                      <a:pt x="5047" y="8454"/>
                      <a:pt x="5145" y="8448"/>
                      <a:pt x="5237" y="8437"/>
                    </a:cubicBezTo>
                    <a:lnTo>
                      <a:pt x="11568" y="7597"/>
                    </a:lnTo>
                    <a:cubicBezTo>
                      <a:pt x="11723" y="7573"/>
                      <a:pt x="11832" y="7516"/>
                      <a:pt x="11832" y="7412"/>
                    </a:cubicBezTo>
                    <a:cubicBezTo>
                      <a:pt x="11832" y="7326"/>
                      <a:pt x="11740" y="7194"/>
                      <a:pt x="11585" y="71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700629" y="2436189"/>
                <a:ext cx="2361445" cy="1971248"/>
              </a:xfrm>
              <a:custGeom>
                <a:avLst/>
                <a:gdLst/>
                <a:ahLst/>
                <a:cxnLst/>
                <a:rect l="l" t="t" r="r" b="b"/>
                <a:pathLst>
                  <a:path w="30761" h="25679" extrusionOk="0">
                    <a:moveTo>
                      <a:pt x="29931" y="23601"/>
                    </a:moveTo>
                    <a:lnTo>
                      <a:pt x="1474" y="25638"/>
                    </a:lnTo>
                    <a:cubicBezTo>
                      <a:pt x="881" y="25678"/>
                      <a:pt x="375" y="25178"/>
                      <a:pt x="369" y="24516"/>
                    </a:cubicBezTo>
                    <a:lnTo>
                      <a:pt x="6" y="1215"/>
                    </a:lnTo>
                    <a:cubicBezTo>
                      <a:pt x="1" y="559"/>
                      <a:pt x="570" y="12"/>
                      <a:pt x="1635" y="0"/>
                    </a:cubicBezTo>
                    <a:lnTo>
                      <a:pt x="29373" y="1059"/>
                    </a:lnTo>
                    <a:cubicBezTo>
                      <a:pt x="29834" y="1071"/>
                      <a:pt x="30219" y="1548"/>
                      <a:pt x="30236" y="2124"/>
                    </a:cubicBezTo>
                    <a:lnTo>
                      <a:pt x="30754" y="22496"/>
                    </a:lnTo>
                    <a:cubicBezTo>
                      <a:pt x="30760" y="23071"/>
                      <a:pt x="30403" y="23566"/>
                      <a:pt x="29931" y="236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754981" y="2433963"/>
                <a:ext cx="2362750" cy="1968178"/>
              </a:xfrm>
              <a:custGeom>
                <a:avLst/>
                <a:gdLst/>
                <a:ahLst/>
                <a:cxnLst/>
                <a:rect l="l" t="t" r="r" b="b"/>
                <a:pathLst>
                  <a:path w="30778" h="25639" extrusionOk="0">
                    <a:moveTo>
                      <a:pt x="29954" y="23572"/>
                    </a:moveTo>
                    <a:lnTo>
                      <a:pt x="1479" y="25592"/>
                    </a:lnTo>
                    <a:cubicBezTo>
                      <a:pt x="875" y="25638"/>
                      <a:pt x="380" y="25132"/>
                      <a:pt x="369" y="24470"/>
                    </a:cubicBezTo>
                    <a:lnTo>
                      <a:pt x="6" y="1163"/>
                    </a:lnTo>
                    <a:cubicBezTo>
                      <a:pt x="0" y="513"/>
                      <a:pt x="472" y="1"/>
                      <a:pt x="1071" y="18"/>
                    </a:cubicBezTo>
                    <a:lnTo>
                      <a:pt x="29385" y="1019"/>
                    </a:lnTo>
                    <a:cubicBezTo>
                      <a:pt x="29845" y="1036"/>
                      <a:pt x="30230" y="1520"/>
                      <a:pt x="30248" y="2084"/>
                    </a:cubicBezTo>
                    <a:lnTo>
                      <a:pt x="30766" y="22462"/>
                    </a:lnTo>
                    <a:cubicBezTo>
                      <a:pt x="30777" y="23049"/>
                      <a:pt x="30415" y="23544"/>
                      <a:pt x="29954" y="23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754059" y="2433963"/>
                <a:ext cx="2359219" cy="1751701"/>
              </a:xfrm>
              <a:custGeom>
                <a:avLst/>
                <a:gdLst/>
                <a:ahLst/>
                <a:cxnLst/>
                <a:rect l="l" t="t" r="r" b="b"/>
                <a:pathLst>
                  <a:path w="30732" h="22819" extrusionOk="0">
                    <a:moveTo>
                      <a:pt x="30732" y="21017"/>
                    </a:moveTo>
                    <a:lnTo>
                      <a:pt x="30254" y="2084"/>
                    </a:lnTo>
                    <a:cubicBezTo>
                      <a:pt x="30237" y="1508"/>
                      <a:pt x="29851" y="1036"/>
                      <a:pt x="29391" y="1019"/>
                    </a:cubicBezTo>
                    <a:lnTo>
                      <a:pt x="1077" y="18"/>
                    </a:lnTo>
                    <a:cubicBezTo>
                      <a:pt x="479" y="1"/>
                      <a:pt x="1" y="507"/>
                      <a:pt x="12" y="1163"/>
                    </a:cubicBezTo>
                    <a:lnTo>
                      <a:pt x="346" y="2281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854394" y="2555025"/>
                <a:ext cx="2180274" cy="1505208"/>
              </a:xfrm>
              <a:custGeom>
                <a:avLst/>
                <a:gdLst/>
                <a:ahLst/>
                <a:cxnLst/>
                <a:rect l="l" t="t" r="r" b="b"/>
                <a:pathLst>
                  <a:path w="28401" h="19608" extrusionOk="0">
                    <a:moveTo>
                      <a:pt x="28400" y="18128"/>
                    </a:moveTo>
                    <a:lnTo>
                      <a:pt x="317" y="19607"/>
                    </a:lnTo>
                    <a:lnTo>
                      <a:pt x="0" y="0"/>
                    </a:lnTo>
                    <a:lnTo>
                      <a:pt x="27957" y="806"/>
                    </a:lnTo>
                    <a:close/>
                  </a:path>
                </a:pathLst>
              </a:custGeom>
              <a:solidFill>
                <a:srgbClr val="D1E0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861917" y="2562932"/>
                <a:ext cx="2166072" cy="1488013"/>
              </a:xfrm>
              <a:custGeom>
                <a:avLst/>
                <a:gdLst/>
                <a:ahLst/>
                <a:cxnLst/>
                <a:rect l="l" t="t" r="r" b="b"/>
                <a:pathLst>
                  <a:path w="28216" h="19384" extrusionOk="0">
                    <a:moveTo>
                      <a:pt x="317" y="19383"/>
                    </a:moveTo>
                    <a:lnTo>
                      <a:pt x="0" y="1"/>
                    </a:lnTo>
                    <a:lnTo>
                      <a:pt x="27784" y="795"/>
                    </a:lnTo>
                    <a:lnTo>
                      <a:pt x="28216" y="179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946285" y="2963656"/>
                <a:ext cx="1165024" cy="956952"/>
              </a:xfrm>
              <a:custGeom>
                <a:avLst/>
                <a:gdLst/>
                <a:ahLst/>
                <a:cxnLst/>
                <a:rect l="l" t="t" r="r" b="b"/>
                <a:pathLst>
                  <a:path w="15176" h="12466" extrusionOk="0">
                    <a:moveTo>
                      <a:pt x="4621" y="6308"/>
                    </a:moveTo>
                    <a:cubicBezTo>
                      <a:pt x="4621" y="6308"/>
                      <a:pt x="6123" y="12466"/>
                      <a:pt x="10647" y="12132"/>
                    </a:cubicBezTo>
                    <a:cubicBezTo>
                      <a:pt x="15176" y="11804"/>
                      <a:pt x="14698" y="478"/>
                      <a:pt x="14698" y="478"/>
                    </a:cubicBezTo>
                    <a:lnTo>
                      <a:pt x="4829" y="1"/>
                    </a:lnTo>
                    <a:cubicBezTo>
                      <a:pt x="4829" y="1"/>
                      <a:pt x="0" y="5853"/>
                      <a:pt x="892" y="7465"/>
                    </a:cubicBezTo>
                    <a:cubicBezTo>
                      <a:pt x="1784" y="9076"/>
                      <a:pt x="4621" y="6308"/>
                      <a:pt x="4621" y="630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297236" y="2111003"/>
                <a:ext cx="1038741" cy="893391"/>
              </a:xfrm>
              <a:custGeom>
                <a:avLst/>
                <a:gdLst/>
                <a:ahLst/>
                <a:cxnLst/>
                <a:rect l="l" t="t" r="r" b="b"/>
                <a:pathLst>
                  <a:path w="13531" h="11638" extrusionOk="0">
                    <a:moveTo>
                      <a:pt x="0" y="7137"/>
                    </a:moveTo>
                    <a:cubicBezTo>
                      <a:pt x="0" y="6055"/>
                      <a:pt x="547" y="5048"/>
                      <a:pt x="1445" y="4467"/>
                    </a:cubicBezTo>
                    <a:cubicBezTo>
                      <a:pt x="3827" y="2936"/>
                      <a:pt x="8834" y="1"/>
                      <a:pt x="10848" y="1042"/>
                    </a:cubicBezTo>
                    <a:cubicBezTo>
                      <a:pt x="13530" y="2435"/>
                      <a:pt x="2855" y="11637"/>
                      <a:pt x="1134" y="10348"/>
                    </a:cubicBezTo>
                    <a:cubicBezTo>
                      <a:pt x="225" y="9669"/>
                      <a:pt x="6" y="8276"/>
                      <a:pt x="0" y="71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290433" y="2270065"/>
                <a:ext cx="1332914" cy="1718999"/>
              </a:xfrm>
              <a:custGeom>
                <a:avLst/>
                <a:gdLst/>
                <a:ahLst/>
                <a:cxnLst/>
                <a:rect l="l" t="t" r="r" b="b"/>
                <a:pathLst>
                  <a:path w="17363" h="22393" extrusionOk="0">
                    <a:moveTo>
                      <a:pt x="7890" y="21149"/>
                    </a:moveTo>
                    <a:cubicBezTo>
                      <a:pt x="2331" y="22393"/>
                      <a:pt x="0" y="12563"/>
                      <a:pt x="1577" y="5019"/>
                    </a:cubicBezTo>
                    <a:cubicBezTo>
                      <a:pt x="2049" y="2740"/>
                      <a:pt x="4080" y="1"/>
                      <a:pt x="6647" y="127"/>
                    </a:cubicBezTo>
                    <a:lnTo>
                      <a:pt x="15343" y="1140"/>
                    </a:lnTo>
                    <a:cubicBezTo>
                      <a:pt x="17322" y="2348"/>
                      <a:pt x="17363" y="5353"/>
                      <a:pt x="16747" y="8546"/>
                    </a:cubicBezTo>
                    <a:cubicBezTo>
                      <a:pt x="15768" y="13657"/>
                      <a:pt x="12695" y="20068"/>
                      <a:pt x="7890" y="2114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38956" y="2397268"/>
                <a:ext cx="933109" cy="1358510"/>
              </a:xfrm>
              <a:custGeom>
                <a:avLst/>
                <a:gdLst/>
                <a:ahLst/>
                <a:cxnLst/>
                <a:rect l="l" t="t" r="r" b="b"/>
                <a:pathLst>
                  <a:path w="12155" h="17697" extrusionOk="0">
                    <a:moveTo>
                      <a:pt x="10354" y="628"/>
                    </a:moveTo>
                    <a:cubicBezTo>
                      <a:pt x="9358" y="1313"/>
                      <a:pt x="3005" y="2602"/>
                      <a:pt x="156" y="881"/>
                    </a:cubicBezTo>
                    <a:cubicBezTo>
                      <a:pt x="1" y="2199"/>
                      <a:pt x="1261" y="5198"/>
                      <a:pt x="1854" y="8052"/>
                    </a:cubicBezTo>
                    <a:cubicBezTo>
                      <a:pt x="2775" y="12426"/>
                      <a:pt x="4864" y="17697"/>
                      <a:pt x="6630" y="16114"/>
                    </a:cubicBezTo>
                    <a:cubicBezTo>
                      <a:pt x="10072" y="13036"/>
                      <a:pt x="11608" y="7770"/>
                      <a:pt x="11908" y="4616"/>
                    </a:cubicBezTo>
                    <a:cubicBezTo>
                      <a:pt x="12155" y="1923"/>
                      <a:pt x="11263" y="1"/>
                      <a:pt x="10354" y="628"/>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597121" y="2215241"/>
                <a:ext cx="891876" cy="343381"/>
              </a:xfrm>
              <a:custGeom>
                <a:avLst/>
                <a:gdLst/>
                <a:ahLst/>
                <a:cxnLst/>
                <a:rect l="l" t="t" r="r" b="b"/>
                <a:pathLst>
                  <a:path w="13237" h="4473" extrusionOk="0">
                    <a:moveTo>
                      <a:pt x="13237" y="2539"/>
                    </a:moveTo>
                    <a:cubicBezTo>
                      <a:pt x="13237" y="3609"/>
                      <a:pt x="10676" y="4472"/>
                      <a:pt x="7229" y="4467"/>
                    </a:cubicBezTo>
                    <a:cubicBezTo>
                      <a:pt x="3407" y="4461"/>
                      <a:pt x="1" y="3408"/>
                      <a:pt x="1" y="2124"/>
                    </a:cubicBezTo>
                    <a:cubicBezTo>
                      <a:pt x="1" y="835"/>
                      <a:pt x="3407" y="1"/>
                      <a:pt x="7229" y="231"/>
                    </a:cubicBezTo>
                    <a:cubicBezTo>
                      <a:pt x="10676" y="438"/>
                      <a:pt x="13237" y="1468"/>
                      <a:pt x="13237" y="25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464925" y="1398911"/>
                <a:ext cx="1239718" cy="1054521"/>
              </a:xfrm>
              <a:custGeom>
                <a:avLst/>
                <a:gdLst/>
                <a:ahLst/>
                <a:cxnLst/>
                <a:rect l="l" t="t" r="r" b="b"/>
                <a:pathLst>
                  <a:path w="16149" h="13737" extrusionOk="0">
                    <a:moveTo>
                      <a:pt x="16148" y="8074"/>
                    </a:moveTo>
                    <a:cubicBezTo>
                      <a:pt x="16148" y="11233"/>
                      <a:pt x="13127" y="13737"/>
                      <a:pt x="8978" y="13656"/>
                    </a:cubicBezTo>
                    <a:cubicBezTo>
                      <a:pt x="4282" y="13570"/>
                      <a:pt x="0" y="10272"/>
                      <a:pt x="0" y="6319"/>
                    </a:cubicBezTo>
                    <a:cubicBezTo>
                      <a:pt x="0" y="2359"/>
                      <a:pt x="4288" y="0"/>
                      <a:pt x="8978" y="927"/>
                    </a:cubicBezTo>
                    <a:cubicBezTo>
                      <a:pt x="13121" y="1755"/>
                      <a:pt x="16148" y="4915"/>
                      <a:pt x="16148" y="80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566948" y="1676347"/>
                <a:ext cx="1070523" cy="622487"/>
              </a:xfrm>
              <a:custGeom>
                <a:avLst/>
                <a:gdLst/>
                <a:ahLst/>
                <a:cxnLst/>
                <a:rect l="l" t="t" r="r" b="b"/>
                <a:pathLst>
                  <a:path w="13945" h="8109" extrusionOk="0">
                    <a:moveTo>
                      <a:pt x="12241" y="1634"/>
                    </a:moveTo>
                    <a:lnTo>
                      <a:pt x="2372" y="184"/>
                    </a:lnTo>
                    <a:cubicBezTo>
                      <a:pt x="1083" y="0"/>
                      <a:pt x="1" y="875"/>
                      <a:pt x="1" y="2158"/>
                    </a:cubicBezTo>
                    <a:lnTo>
                      <a:pt x="1" y="3205"/>
                    </a:lnTo>
                    <a:cubicBezTo>
                      <a:pt x="1" y="4489"/>
                      <a:pt x="1083" y="5611"/>
                      <a:pt x="2372" y="5703"/>
                    </a:cubicBezTo>
                    <a:lnTo>
                      <a:pt x="2832" y="5738"/>
                    </a:lnTo>
                    <a:cubicBezTo>
                      <a:pt x="3644" y="5795"/>
                      <a:pt x="4392" y="6209"/>
                      <a:pt x="4875" y="6825"/>
                    </a:cubicBezTo>
                    <a:cubicBezTo>
                      <a:pt x="5405" y="7510"/>
                      <a:pt x="6463" y="8005"/>
                      <a:pt x="7643" y="8057"/>
                    </a:cubicBezTo>
                    <a:cubicBezTo>
                      <a:pt x="8788" y="8109"/>
                      <a:pt x="9744" y="7740"/>
                      <a:pt x="10210" y="7159"/>
                    </a:cubicBezTo>
                    <a:cubicBezTo>
                      <a:pt x="10618" y="6641"/>
                      <a:pt x="11240" y="6365"/>
                      <a:pt x="11879" y="6417"/>
                    </a:cubicBezTo>
                    <a:lnTo>
                      <a:pt x="12230" y="6445"/>
                    </a:lnTo>
                    <a:cubicBezTo>
                      <a:pt x="13179" y="6514"/>
                      <a:pt x="13927" y="5720"/>
                      <a:pt x="13927" y="4661"/>
                    </a:cubicBezTo>
                    <a:lnTo>
                      <a:pt x="13927" y="3798"/>
                    </a:lnTo>
                    <a:cubicBezTo>
                      <a:pt x="13945" y="2739"/>
                      <a:pt x="13191" y="1767"/>
                      <a:pt x="12241" y="1634"/>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59760" y="1744209"/>
                <a:ext cx="912305" cy="381906"/>
              </a:xfrm>
              <a:custGeom>
                <a:avLst/>
                <a:gdLst/>
                <a:ahLst/>
                <a:cxnLst/>
                <a:rect l="l" t="t" r="r" b="b"/>
                <a:pathLst>
                  <a:path w="11884" h="4975" extrusionOk="0">
                    <a:moveTo>
                      <a:pt x="1663" y="1"/>
                    </a:moveTo>
                    <a:cubicBezTo>
                      <a:pt x="732" y="1"/>
                      <a:pt x="0" y="655"/>
                      <a:pt x="0" y="1568"/>
                    </a:cubicBezTo>
                    <a:lnTo>
                      <a:pt x="0" y="2298"/>
                    </a:lnTo>
                    <a:cubicBezTo>
                      <a:pt x="0" y="3300"/>
                      <a:pt x="881" y="4186"/>
                      <a:pt x="1940" y="4272"/>
                    </a:cubicBezTo>
                    <a:lnTo>
                      <a:pt x="10428" y="4969"/>
                    </a:lnTo>
                    <a:cubicBezTo>
                      <a:pt x="10471" y="4973"/>
                      <a:pt x="10514" y="4975"/>
                      <a:pt x="10557" y="4975"/>
                    </a:cubicBezTo>
                    <a:cubicBezTo>
                      <a:pt x="11306" y="4975"/>
                      <a:pt x="11884" y="4359"/>
                      <a:pt x="11878" y="3553"/>
                    </a:cubicBezTo>
                    <a:lnTo>
                      <a:pt x="11878" y="2931"/>
                    </a:lnTo>
                    <a:cubicBezTo>
                      <a:pt x="11878" y="2091"/>
                      <a:pt x="11239" y="1314"/>
                      <a:pt x="10428" y="1199"/>
                    </a:cubicBezTo>
                    <a:lnTo>
                      <a:pt x="1940" y="20"/>
                    </a:lnTo>
                    <a:cubicBezTo>
                      <a:pt x="1846" y="7"/>
                      <a:pt x="1753" y="1"/>
                      <a:pt x="1663"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869181" y="1868649"/>
                <a:ext cx="542977" cy="150920"/>
              </a:xfrm>
              <a:custGeom>
                <a:avLst/>
                <a:gdLst/>
                <a:ahLst/>
                <a:cxnLst/>
                <a:rect l="l" t="t" r="r" b="b"/>
                <a:pathLst>
                  <a:path w="7073" h="1966" extrusionOk="0">
                    <a:moveTo>
                      <a:pt x="816" y="1"/>
                    </a:moveTo>
                    <a:cubicBezTo>
                      <a:pt x="355" y="1"/>
                      <a:pt x="0" y="251"/>
                      <a:pt x="0" y="608"/>
                    </a:cubicBezTo>
                    <a:cubicBezTo>
                      <a:pt x="0" y="1005"/>
                      <a:pt x="437" y="1368"/>
                      <a:pt x="973" y="1420"/>
                    </a:cubicBezTo>
                    <a:cubicBezTo>
                      <a:pt x="1020" y="1425"/>
                      <a:pt x="1067" y="1428"/>
                      <a:pt x="1112" y="1428"/>
                    </a:cubicBezTo>
                    <a:cubicBezTo>
                      <a:pt x="1570" y="1428"/>
                      <a:pt x="1922" y="1173"/>
                      <a:pt x="1922" y="827"/>
                    </a:cubicBezTo>
                    <a:cubicBezTo>
                      <a:pt x="1922" y="442"/>
                      <a:pt x="1502" y="85"/>
                      <a:pt x="973" y="10"/>
                    </a:cubicBezTo>
                    <a:cubicBezTo>
                      <a:pt x="919" y="4"/>
                      <a:pt x="867" y="1"/>
                      <a:pt x="816" y="1"/>
                    </a:cubicBezTo>
                    <a:close/>
                    <a:moveTo>
                      <a:pt x="6129" y="642"/>
                    </a:moveTo>
                    <a:cubicBezTo>
                      <a:pt x="5726" y="642"/>
                      <a:pt x="5415" y="877"/>
                      <a:pt x="5415" y="1213"/>
                    </a:cubicBezTo>
                    <a:cubicBezTo>
                      <a:pt x="5415" y="1581"/>
                      <a:pt x="5789" y="1909"/>
                      <a:pt x="6250" y="1961"/>
                    </a:cubicBezTo>
                    <a:cubicBezTo>
                      <a:pt x="6282" y="1964"/>
                      <a:pt x="6314" y="1965"/>
                      <a:pt x="6346" y="1965"/>
                    </a:cubicBezTo>
                    <a:cubicBezTo>
                      <a:pt x="6755" y="1965"/>
                      <a:pt x="7073" y="1728"/>
                      <a:pt x="7073" y="1403"/>
                    </a:cubicBezTo>
                    <a:cubicBezTo>
                      <a:pt x="7067" y="1040"/>
                      <a:pt x="6704" y="712"/>
                      <a:pt x="6250" y="649"/>
                    </a:cubicBezTo>
                    <a:cubicBezTo>
                      <a:pt x="6209" y="644"/>
                      <a:pt x="6169" y="642"/>
                      <a:pt x="6129" y="6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38572" y="1464239"/>
                <a:ext cx="1018781" cy="568215"/>
              </a:xfrm>
              <a:custGeom>
                <a:avLst/>
                <a:gdLst/>
                <a:ahLst/>
                <a:cxnLst/>
                <a:rect l="l" t="t" r="r" b="b"/>
                <a:pathLst>
                  <a:path w="13271" h="7402" extrusionOk="0">
                    <a:moveTo>
                      <a:pt x="6768" y="524"/>
                    </a:moveTo>
                    <a:cubicBezTo>
                      <a:pt x="4028" y="1"/>
                      <a:pt x="1456" y="732"/>
                      <a:pt x="0" y="2337"/>
                    </a:cubicBezTo>
                    <a:cubicBezTo>
                      <a:pt x="414" y="3655"/>
                      <a:pt x="2503" y="5497"/>
                      <a:pt x="5812" y="6486"/>
                    </a:cubicBezTo>
                    <a:cubicBezTo>
                      <a:pt x="8839" y="7401"/>
                      <a:pt x="10934" y="7355"/>
                      <a:pt x="13271" y="6964"/>
                    </a:cubicBezTo>
                    <a:cubicBezTo>
                      <a:pt x="13271" y="4092"/>
                      <a:pt x="10514" y="1244"/>
                      <a:pt x="6768" y="524"/>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435753" y="1242075"/>
                <a:ext cx="1302054" cy="651197"/>
              </a:xfrm>
              <a:custGeom>
                <a:avLst/>
                <a:gdLst/>
                <a:ahLst/>
                <a:cxnLst/>
                <a:rect l="l" t="t" r="r" b="b"/>
                <a:pathLst>
                  <a:path w="16961" h="8483" extrusionOk="0">
                    <a:moveTo>
                      <a:pt x="16960" y="8483"/>
                    </a:moveTo>
                    <a:lnTo>
                      <a:pt x="16442" y="8414"/>
                    </a:lnTo>
                    <a:cubicBezTo>
                      <a:pt x="16442" y="5594"/>
                      <a:pt x="13501" y="2659"/>
                      <a:pt x="9496" y="1778"/>
                    </a:cubicBezTo>
                    <a:cubicBezTo>
                      <a:pt x="4961" y="788"/>
                      <a:pt x="818" y="2745"/>
                      <a:pt x="818" y="6267"/>
                    </a:cubicBezTo>
                    <a:lnTo>
                      <a:pt x="1" y="6152"/>
                    </a:lnTo>
                    <a:cubicBezTo>
                      <a:pt x="1" y="2187"/>
                      <a:pt x="4558" y="0"/>
                      <a:pt x="9496" y="1122"/>
                    </a:cubicBezTo>
                    <a:cubicBezTo>
                      <a:pt x="13818" y="2118"/>
                      <a:pt x="16960" y="5369"/>
                      <a:pt x="16960" y="8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2731048" y="1636121"/>
                <a:ext cx="31014" cy="285412"/>
              </a:xfrm>
              <a:custGeom>
                <a:avLst/>
                <a:gdLst/>
                <a:ahLst/>
                <a:cxnLst/>
                <a:rect l="l" t="t" r="r" b="b"/>
                <a:pathLst>
                  <a:path w="404" h="3718" extrusionOk="0">
                    <a:moveTo>
                      <a:pt x="202" y="3701"/>
                    </a:moveTo>
                    <a:lnTo>
                      <a:pt x="202" y="3701"/>
                    </a:lnTo>
                    <a:cubicBezTo>
                      <a:pt x="99" y="3689"/>
                      <a:pt x="1" y="3580"/>
                      <a:pt x="1" y="3453"/>
                    </a:cubicBezTo>
                    <a:lnTo>
                      <a:pt x="1" y="208"/>
                    </a:lnTo>
                    <a:cubicBezTo>
                      <a:pt x="1" y="87"/>
                      <a:pt x="87" y="0"/>
                      <a:pt x="202" y="18"/>
                    </a:cubicBezTo>
                    <a:lnTo>
                      <a:pt x="202" y="18"/>
                    </a:lnTo>
                    <a:cubicBezTo>
                      <a:pt x="311" y="41"/>
                      <a:pt x="404" y="156"/>
                      <a:pt x="404" y="277"/>
                    </a:cubicBezTo>
                    <a:lnTo>
                      <a:pt x="404" y="3511"/>
                    </a:lnTo>
                    <a:cubicBezTo>
                      <a:pt x="404" y="3626"/>
                      <a:pt x="311" y="3718"/>
                      <a:pt x="202" y="3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356884" y="2088971"/>
                <a:ext cx="391898" cy="288483"/>
              </a:xfrm>
              <a:custGeom>
                <a:avLst/>
                <a:gdLst/>
                <a:ahLst/>
                <a:cxnLst/>
                <a:rect l="l" t="t" r="r" b="b"/>
                <a:pathLst>
                  <a:path w="5105" h="3758" extrusionOk="0">
                    <a:moveTo>
                      <a:pt x="259" y="3758"/>
                    </a:moveTo>
                    <a:cubicBezTo>
                      <a:pt x="127" y="3752"/>
                      <a:pt x="12" y="3643"/>
                      <a:pt x="6" y="3499"/>
                    </a:cubicBezTo>
                    <a:cubicBezTo>
                      <a:pt x="0" y="3355"/>
                      <a:pt x="110" y="3234"/>
                      <a:pt x="242" y="3234"/>
                    </a:cubicBezTo>
                    <a:cubicBezTo>
                      <a:pt x="4155" y="3177"/>
                      <a:pt x="4633" y="328"/>
                      <a:pt x="4656" y="207"/>
                    </a:cubicBezTo>
                    <a:cubicBezTo>
                      <a:pt x="4673" y="75"/>
                      <a:pt x="4783" y="0"/>
                      <a:pt x="4903" y="29"/>
                    </a:cubicBezTo>
                    <a:cubicBezTo>
                      <a:pt x="5019" y="63"/>
                      <a:pt x="5105" y="190"/>
                      <a:pt x="5088" y="322"/>
                    </a:cubicBezTo>
                    <a:cubicBezTo>
                      <a:pt x="5076" y="357"/>
                      <a:pt x="4547" y="3660"/>
                      <a:pt x="271" y="3752"/>
                    </a:cubicBezTo>
                    <a:cubicBezTo>
                      <a:pt x="265" y="3758"/>
                      <a:pt x="265" y="3758"/>
                      <a:pt x="259" y="37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671016" y="1833566"/>
                <a:ext cx="141406" cy="306676"/>
              </a:xfrm>
              <a:custGeom>
                <a:avLst/>
                <a:gdLst/>
                <a:ahLst/>
                <a:cxnLst/>
                <a:rect l="l" t="t" r="r" b="b"/>
                <a:pathLst>
                  <a:path w="1842" h="3995" extrusionOk="0">
                    <a:moveTo>
                      <a:pt x="1209" y="3972"/>
                    </a:moveTo>
                    <a:lnTo>
                      <a:pt x="345" y="3903"/>
                    </a:lnTo>
                    <a:cubicBezTo>
                      <a:pt x="161" y="3885"/>
                      <a:pt x="259" y="3822"/>
                      <a:pt x="259" y="3621"/>
                    </a:cubicBezTo>
                    <a:cubicBezTo>
                      <a:pt x="259" y="3621"/>
                      <a:pt x="691" y="1837"/>
                      <a:pt x="0" y="306"/>
                    </a:cubicBezTo>
                    <a:cubicBezTo>
                      <a:pt x="0" y="133"/>
                      <a:pt x="52" y="35"/>
                      <a:pt x="150" y="1"/>
                    </a:cubicBezTo>
                    <a:lnTo>
                      <a:pt x="1209" y="81"/>
                    </a:lnTo>
                    <a:cubicBezTo>
                      <a:pt x="1387" y="110"/>
                      <a:pt x="1491" y="294"/>
                      <a:pt x="1531" y="490"/>
                    </a:cubicBezTo>
                    <a:cubicBezTo>
                      <a:pt x="1813" y="1693"/>
                      <a:pt x="1842" y="2809"/>
                      <a:pt x="1531" y="3644"/>
                    </a:cubicBezTo>
                    <a:cubicBezTo>
                      <a:pt x="1462" y="3828"/>
                      <a:pt x="1387" y="3995"/>
                      <a:pt x="1209" y="39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282650" y="2306759"/>
                <a:ext cx="140561" cy="98566"/>
              </a:xfrm>
              <a:custGeom>
                <a:avLst/>
                <a:gdLst/>
                <a:ahLst/>
                <a:cxnLst/>
                <a:rect l="l" t="t" r="r" b="b"/>
                <a:pathLst>
                  <a:path w="1831" h="1284" extrusionOk="0">
                    <a:moveTo>
                      <a:pt x="1" y="616"/>
                    </a:moveTo>
                    <a:lnTo>
                      <a:pt x="1" y="616"/>
                    </a:lnTo>
                    <a:cubicBezTo>
                      <a:pt x="1" y="271"/>
                      <a:pt x="277" y="0"/>
                      <a:pt x="605" y="23"/>
                    </a:cubicBezTo>
                    <a:lnTo>
                      <a:pt x="1249" y="52"/>
                    </a:lnTo>
                    <a:cubicBezTo>
                      <a:pt x="1572" y="69"/>
                      <a:pt x="1831" y="345"/>
                      <a:pt x="1831" y="685"/>
                    </a:cubicBezTo>
                    <a:lnTo>
                      <a:pt x="1831" y="685"/>
                    </a:lnTo>
                    <a:cubicBezTo>
                      <a:pt x="1831" y="1019"/>
                      <a:pt x="1572" y="1283"/>
                      <a:pt x="1249" y="1278"/>
                    </a:cubicBezTo>
                    <a:lnTo>
                      <a:pt x="605" y="1260"/>
                    </a:lnTo>
                    <a:cubicBezTo>
                      <a:pt x="271" y="1249"/>
                      <a:pt x="1" y="961"/>
                      <a:pt x="1" y="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327972" y="1655083"/>
                <a:ext cx="269147" cy="433953"/>
              </a:xfrm>
              <a:custGeom>
                <a:avLst/>
                <a:gdLst/>
                <a:ahLst/>
                <a:cxnLst/>
                <a:rect l="l" t="t" r="r" b="b"/>
                <a:pathLst>
                  <a:path w="3506" h="5653" extrusionOk="0">
                    <a:moveTo>
                      <a:pt x="3355" y="3080"/>
                    </a:moveTo>
                    <a:cubicBezTo>
                      <a:pt x="3212" y="4570"/>
                      <a:pt x="2492" y="5652"/>
                      <a:pt x="1733" y="5635"/>
                    </a:cubicBezTo>
                    <a:cubicBezTo>
                      <a:pt x="1232" y="5629"/>
                      <a:pt x="426" y="5635"/>
                      <a:pt x="426" y="5635"/>
                    </a:cubicBezTo>
                    <a:cubicBezTo>
                      <a:pt x="0" y="5169"/>
                      <a:pt x="541" y="3903"/>
                      <a:pt x="651" y="2815"/>
                    </a:cubicBezTo>
                    <a:cubicBezTo>
                      <a:pt x="754" y="1739"/>
                      <a:pt x="162" y="335"/>
                      <a:pt x="979" y="1"/>
                    </a:cubicBezTo>
                    <a:cubicBezTo>
                      <a:pt x="979" y="1"/>
                      <a:pt x="1876" y="139"/>
                      <a:pt x="2268" y="260"/>
                    </a:cubicBezTo>
                    <a:cubicBezTo>
                      <a:pt x="2987" y="473"/>
                      <a:pt x="3505" y="1595"/>
                      <a:pt x="3355" y="3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266558" y="1649786"/>
                <a:ext cx="231147" cy="443625"/>
              </a:xfrm>
              <a:custGeom>
                <a:avLst/>
                <a:gdLst/>
                <a:ahLst/>
                <a:cxnLst/>
                <a:rect l="l" t="t" r="r" b="b"/>
                <a:pathLst>
                  <a:path w="3011" h="5779" extrusionOk="0">
                    <a:moveTo>
                      <a:pt x="2861" y="3022"/>
                    </a:moveTo>
                    <a:cubicBezTo>
                      <a:pt x="2705" y="4576"/>
                      <a:pt x="1974" y="5779"/>
                      <a:pt x="1232" y="5704"/>
                    </a:cubicBezTo>
                    <a:cubicBezTo>
                      <a:pt x="484" y="5635"/>
                      <a:pt x="0" y="4311"/>
                      <a:pt x="162" y="2757"/>
                    </a:cubicBezTo>
                    <a:cubicBezTo>
                      <a:pt x="311" y="1204"/>
                      <a:pt x="1048" y="1"/>
                      <a:pt x="1784" y="70"/>
                    </a:cubicBezTo>
                    <a:cubicBezTo>
                      <a:pt x="2527" y="145"/>
                      <a:pt x="3010" y="1462"/>
                      <a:pt x="2861" y="30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936535" y="2478564"/>
                <a:ext cx="957444" cy="1122611"/>
              </a:xfrm>
              <a:custGeom>
                <a:avLst/>
                <a:gdLst/>
                <a:ahLst/>
                <a:cxnLst/>
                <a:rect l="l" t="t" r="r" b="b"/>
                <a:pathLst>
                  <a:path w="12472" h="14624" extrusionOk="0">
                    <a:moveTo>
                      <a:pt x="7908" y="47"/>
                    </a:moveTo>
                    <a:cubicBezTo>
                      <a:pt x="6774" y="1"/>
                      <a:pt x="5698" y="565"/>
                      <a:pt x="5042" y="1520"/>
                    </a:cubicBezTo>
                    <a:cubicBezTo>
                      <a:pt x="3321" y="4052"/>
                      <a:pt x="1" y="9404"/>
                      <a:pt x="990" y="11643"/>
                    </a:cubicBezTo>
                    <a:cubicBezTo>
                      <a:pt x="2314" y="14624"/>
                      <a:pt x="12471" y="3333"/>
                      <a:pt x="11211" y="1405"/>
                    </a:cubicBezTo>
                    <a:cubicBezTo>
                      <a:pt x="10543" y="381"/>
                      <a:pt x="9105" y="93"/>
                      <a:pt x="7908" y="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2974297" y="4595200"/>
                <a:ext cx="715241" cy="165725"/>
              </a:xfrm>
              <a:custGeom>
                <a:avLst/>
                <a:gdLst/>
                <a:ahLst/>
                <a:cxnLst/>
                <a:rect l="l" t="t" r="r" b="b"/>
                <a:pathLst>
                  <a:path w="18704" h="2159" extrusionOk="0">
                    <a:moveTo>
                      <a:pt x="18704" y="1082"/>
                    </a:moveTo>
                    <a:cubicBezTo>
                      <a:pt x="18704" y="1675"/>
                      <a:pt x="14520" y="2158"/>
                      <a:pt x="9352" y="2158"/>
                    </a:cubicBezTo>
                    <a:cubicBezTo>
                      <a:pt x="4190" y="2158"/>
                      <a:pt x="1" y="1675"/>
                      <a:pt x="1" y="1082"/>
                    </a:cubicBezTo>
                    <a:cubicBezTo>
                      <a:pt x="1" y="484"/>
                      <a:pt x="4190" y="0"/>
                      <a:pt x="9352" y="0"/>
                    </a:cubicBezTo>
                    <a:cubicBezTo>
                      <a:pt x="14520" y="0"/>
                      <a:pt x="18704" y="484"/>
                      <a:pt x="18704" y="1082"/>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386257" y="3189429"/>
                <a:ext cx="41992" cy="47364"/>
              </a:xfrm>
              <a:custGeom>
                <a:avLst/>
                <a:gdLst/>
                <a:ahLst/>
                <a:cxnLst/>
                <a:rect l="l" t="t" r="r" b="b"/>
                <a:pathLst>
                  <a:path w="547" h="617" extrusionOk="0">
                    <a:moveTo>
                      <a:pt x="0" y="311"/>
                    </a:moveTo>
                    <a:cubicBezTo>
                      <a:pt x="0" y="484"/>
                      <a:pt x="121" y="616"/>
                      <a:pt x="271" y="616"/>
                    </a:cubicBezTo>
                    <a:cubicBezTo>
                      <a:pt x="426" y="616"/>
                      <a:pt x="547" y="484"/>
                      <a:pt x="547" y="311"/>
                    </a:cubicBezTo>
                    <a:cubicBezTo>
                      <a:pt x="547" y="138"/>
                      <a:pt x="426" y="0"/>
                      <a:pt x="271" y="0"/>
                    </a:cubicBezTo>
                    <a:cubicBezTo>
                      <a:pt x="121" y="0"/>
                      <a:pt x="0" y="138"/>
                      <a:pt x="0" y="31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298282" y="3187203"/>
                <a:ext cx="108780" cy="291170"/>
              </a:xfrm>
              <a:custGeom>
                <a:avLst/>
                <a:gdLst/>
                <a:ahLst/>
                <a:cxnLst/>
                <a:rect l="l" t="t" r="r" b="b"/>
                <a:pathLst>
                  <a:path w="1417" h="3793" extrusionOk="0">
                    <a:moveTo>
                      <a:pt x="1" y="1951"/>
                    </a:moveTo>
                    <a:cubicBezTo>
                      <a:pt x="1" y="1951"/>
                      <a:pt x="122" y="3684"/>
                      <a:pt x="496" y="3718"/>
                    </a:cubicBezTo>
                    <a:cubicBezTo>
                      <a:pt x="1215" y="3793"/>
                      <a:pt x="1417" y="1951"/>
                      <a:pt x="1417" y="1951"/>
                    </a:cubicBezTo>
                    <a:lnTo>
                      <a:pt x="1417" y="1"/>
                    </a:lnTo>
                    <a:lnTo>
                      <a:pt x="1" y="1"/>
                    </a:lnTo>
                    <a:lnTo>
                      <a:pt x="1" y="1951"/>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298282" y="3185897"/>
                <a:ext cx="109701" cy="129963"/>
              </a:xfrm>
              <a:custGeom>
                <a:avLst/>
                <a:gdLst/>
                <a:ahLst/>
                <a:cxnLst/>
                <a:rect l="l" t="t" r="r" b="b"/>
                <a:pathLst>
                  <a:path w="1429" h="1693" extrusionOk="0">
                    <a:moveTo>
                      <a:pt x="398" y="1692"/>
                    </a:moveTo>
                    <a:lnTo>
                      <a:pt x="398" y="1692"/>
                    </a:lnTo>
                    <a:cubicBezTo>
                      <a:pt x="254" y="1692"/>
                      <a:pt x="122" y="1663"/>
                      <a:pt x="1" y="1606"/>
                    </a:cubicBezTo>
                    <a:lnTo>
                      <a:pt x="1" y="0"/>
                    </a:lnTo>
                    <a:lnTo>
                      <a:pt x="1417" y="0"/>
                    </a:lnTo>
                    <a:lnTo>
                      <a:pt x="1417" y="645"/>
                    </a:lnTo>
                    <a:cubicBezTo>
                      <a:pt x="1428" y="1226"/>
                      <a:pt x="956" y="1692"/>
                      <a:pt x="398" y="1692"/>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254140" y="3084258"/>
                <a:ext cx="153842" cy="216554"/>
              </a:xfrm>
              <a:custGeom>
                <a:avLst/>
                <a:gdLst/>
                <a:ahLst/>
                <a:cxnLst/>
                <a:rect l="l" t="t" r="r" b="b"/>
                <a:pathLst>
                  <a:path w="2004" h="2821" extrusionOk="0">
                    <a:moveTo>
                      <a:pt x="973" y="2821"/>
                    </a:moveTo>
                    <a:lnTo>
                      <a:pt x="973" y="2821"/>
                    </a:lnTo>
                    <a:cubicBezTo>
                      <a:pt x="1531" y="2821"/>
                      <a:pt x="2003" y="2349"/>
                      <a:pt x="2003" y="1779"/>
                    </a:cubicBezTo>
                    <a:lnTo>
                      <a:pt x="2003" y="944"/>
                    </a:lnTo>
                    <a:cubicBezTo>
                      <a:pt x="2003" y="403"/>
                      <a:pt x="1560" y="1"/>
                      <a:pt x="1031" y="29"/>
                    </a:cubicBezTo>
                    <a:lnTo>
                      <a:pt x="1031" y="29"/>
                    </a:lnTo>
                    <a:cubicBezTo>
                      <a:pt x="513" y="58"/>
                      <a:pt x="81" y="490"/>
                      <a:pt x="58" y="1008"/>
                    </a:cubicBezTo>
                    <a:lnTo>
                      <a:pt x="23" y="1813"/>
                    </a:lnTo>
                    <a:cubicBezTo>
                      <a:pt x="0" y="2372"/>
                      <a:pt x="421" y="2821"/>
                      <a:pt x="973" y="2821"/>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3247538" y="3022844"/>
                <a:ext cx="193531" cy="195367"/>
              </a:xfrm>
              <a:custGeom>
                <a:avLst/>
                <a:gdLst/>
                <a:ahLst/>
                <a:cxnLst/>
                <a:rect l="l" t="t" r="r" b="b"/>
                <a:pathLst>
                  <a:path w="2521" h="2545" extrusionOk="0">
                    <a:moveTo>
                      <a:pt x="1473" y="1405"/>
                    </a:moveTo>
                    <a:cubicBezTo>
                      <a:pt x="1560" y="1319"/>
                      <a:pt x="1801" y="1911"/>
                      <a:pt x="1893" y="2055"/>
                    </a:cubicBezTo>
                    <a:cubicBezTo>
                      <a:pt x="1986" y="2199"/>
                      <a:pt x="1957" y="2544"/>
                      <a:pt x="1957" y="2544"/>
                    </a:cubicBezTo>
                    <a:lnTo>
                      <a:pt x="2089" y="2544"/>
                    </a:lnTo>
                    <a:lnTo>
                      <a:pt x="2089" y="2170"/>
                    </a:lnTo>
                    <a:cubicBezTo>
                      <a:pt x="2089" y="2170"/>
                      <a:pt x="2181" y="2147"/>
                      <a:pt x="2250" y="2228"/>
                    </a:cubicBezTo>
                    <a:cubicBezTo>
                      <a:pt x="2250" y="2228"/>
                      <a:pt x="2521" y="1652"/>
                      <a:pt x="2452" y="1336"/>
                    </a:cubicBezTo>
                    <a:cubicBezTo>
                      <a:pt x="2377" y="904"/>
                      <a:pt x="2262" y="893"/>
                      <a:pt x="2106" y="617"/>
                    </a:cubicBezTo>
                    <a:cubicBezTo>
                      <a:pt x="1784" y="24"/>
                      <a:pt x="6" y="1"/>
                      <a:pt x="6" y="1687"/>
                    </a:cubicBezTo>
                    <a:cubicBezTo>
                      <a:pt x="0" y="1693"/>
                      <a:pt x="1042" y="1854"/>
                      <a:pt x="1473" y="1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2855641" y="3298515"/>
                <a:ext cx="353054" cy="306216"/>
              </a:xfrm>
              <a:custGeom>
                <a:avLst/>
                <a:gdLst/>
                <a:ahLst/>
                <a:cxnLst/>
                <a:rect l="l" t="t" r="r" b="b"/>
                <a:pathLst>
                  <a:path w="4599" h="3989" extrusionOk="0">
                    <a:moveTo>
                      <a:pt x="449" y="329"/>
                    </a:moveTo>
                    <a:cubicBezTo>
                      <a:pt x="996" y="709"/>
                      <a:pt x="1399" y="588"/>
                      <a:pt x="1399" y="588"/>
                    </a:cubicBezTo>
                    <a:cubicBezTo>
                      <a:pt x="1399" y="588"/>
                      <a:pt x="1341" y="444"/>
                      <a:pt x="1313" y="231"/>
                    </a:cubicBezTo>
                    <a:cubicBezTo>
                      <a:pt x="1284" y="1"/>
                      <a:pt x="1577" y="133"/>
                      <a:pt x="1641" y="519"/>
                    </a:cubicBezTo>
                    <a:cubicBezTo>
                      <a:pt x="1681" y="789"/>
                      <a:pt x="2492" y="2360"/>
                      <a:pt x="3125" y="2763"/>
                    </a:cubicBezTo>
                    <a:lnTo>
                      <a:pt x="3586" y="2130"/>
                    </a:lnTo>
                    <a:lnTo>
                      <a:pt x="4599" y="2636"/>
                    </a:lnTo>
                    <a:cubicBezTo>
                      <a:pt x="4599" y="2636"/>
                      <a:pt x="3730" y="3989"/>
                      <a:pt x="3223" y="3960"/>
                    </a:cubicBezTo>
                    <a:cubicBezTo>
                      <a:pt x="2458" y="3914"/>
                      <a:pt x="1324" y="1439"/>
                      <a:pt x="1324" y="1439"/>
                    </a:cubicBezTo>
                    <a:cubicBezTo>
                      <a:pt x="939" y="916"/>
                      <a:pt x="214" y="916"/>
                      <a:pt x="104" y="801"/>
                    </a:cubicBezTo>
                    <a:cubicBezTo>
                      <a:pt x="1" y="674"/>
                      <a:pt x="208" y="156"/>
                      <a:pt x="449" y="329"/>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3091087" y="3331678"/>
                <a:ext cx="532459" cy="433876"/>
              </a:xfrm>
              <a:custGeom>
                <a:avLst/>
                <a:gdLst/>
                <a:ahLst/>
                <a:cxnLst/>
                <a:rect l="l" t="t" r="r" b="b"/>
                <a:pathLst>
                  <a:path w="6936" h="5652" extrusionOk="0">
                    <a:moveTo>
                      <a:pt x="6935" y="2492"/>
                    </a:moveTo>
                    <a:lnTo>
                      <a:pt x="5756" y="472"/>
                    </a:lnTo>
                    <a:cubicBezTo>
                      <a:pt x="5727" y="415"/>
                      <a:pt x="5687" y="357"/>
                      <a:pt x="5641" y="305"/>
                    </a:cubicBezTo>
                    <a:cubicBezTo>
                      <a:pt x="5635" y="300"/>
                      <a:pt x="5629" y="288"/>
                      <a:pt x="5629" y="282"/>
                    </a:cubicBezTo>
                    <a:lnTo>
                      <a:pt x="5595" y="248"/>
                    </a:lnTo>
                    <a:lnTo>
                      <a:pt x="5554" y="213"/>
                    </a:lnTo>
                    <a:lnTo>
                      <a:pt x="5543" y="196"/>
                    </a:lnTo>
                    <a:cubicBezTo>
                      <a:pt x="5428" y="104"/>
                      <a:pt x="5249" y="0"/>
                      <a:pt x="4996" y="0"/>
                    </a:cubicBezTo>
                    <a:lnTo>
                      <a:pt x="4087" y="0"/>
                    </a:lnTo>
                    <a:cubicBezTo>
                      <a:pt x="4087" y="0"/>
                      <a:pt x="3972" y="950"/>
                      <a:pt x="3091" y="731"/>
                    </a:cubicBezTo>
                    <a:cubicBezTo>
                      <a:pt x="2671" y="622"/>
                      <a:pt x="2706" y="0"/>
                      <a:pt x="2706" y="0"/>
                    </a:cubicBezTo>
                    <a:lnTo>
                      <a:pt x="2096" y="0"/>
                    </a:lnTo>
                    <a:cubicBezTo>
                      <a:pt x="1796" y="0"/>
                      <a:pt x="1526" y="161"/>
                      <a:pt x="1371" y="392"/>
                    </a:cubicBezTo>
                    <a:lnTo>
                      <a:pt x="53" y="1899"/>
                    </a:lnTo>
                    <a:cubicBezTo>
                      <a:pt x="1" y="2009"/>
                      <a:pt x="904" y="3189"/>
                      <a:pt x="1140" y="2930"/>
                    </a:cubicBezTo>
                    <a:lnTo>
                      <a:pt x="1227" y="2814"/>
                    </a:lnTo>
                    <a:lnTo>
                      <a:pt x="1227" y="5652"/>
                    </a:lnTo>
                    <a:lnTo>
                      <a:pt x="5859" y="5652"/>
                    </a:lnTo>
                    <a:lnTo>
                      <a:pt x="5859" y="3096"/>
                    </a:lnTo>
                    <a:lnTo>
                      <a:pt x="5859" y="3327"/>
                    </a:lnTo>
                    <a:cubicBezTo>
                      <a:pt x="6182" y="3235"/>
                      <a:pt x="6792" y="2907"/>
                      <a:pt x="6935" y="249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3170618" y="3763724"/>
                <a:ext cx="221014" cy="831518"/>
              </a:xfrm>
              <a:custGeom>
                <a:avLst/>
                <a:gdLst/>
                <a:ahLst/>
                <a:cxnLst/>
                <a:rect l="l" t="t" r="r" b="b"/>
                <a:pathLst>
                  <a:path w="2879" h="10832" extrusionOk="0">
                    <a:moveTo>
                      <a:pt x="1" y="10831"/>
                    </a:moveTo>
                    <a:lnTo>
                      <a:pt x="1324" y="10831"/>
                    </a:lnTo>
                    <a:lnTo>
                      <a:pt x="2878" y="1"/>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3236484" y="3763724"/>
                <a:ext cx="155147" cy="831518"/>
              </a:xfrm>
              <a:custGeom>
                <a:avLst/>
                <a:gdLst/>
                <a:ahLst/>
                <a:cxnLst/>
                <a:rect l="l" t="t" r="r" b="b"/>
                <a:pathLst>
                  <a:path w="2021" h="10832" extrusionOk="0">
                    <a:moveTo>
                      <a:pt x="1554" y="1"/>
                    </a:moveTo>
                    <a:lnTo>
                      <a:pt x="0" y="10831"/>
                    </a:lnTo>
                    <a:lnTo>
                      <a:pt x="466" y="10831"/>
                    </a:lnTo>
                    <a:lnTo>
                      <a:pt x="2020"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3316015" y="3763724"/>
                <a:ext cx="222703" cy="831518"/>
              </a:xfrm>
              <a:custGeom>
                <a:avLst/>
                <a:gdLst/>
                <a:ahLst/>
                <a:cxnLst/>
                <a:rect l="l" t="t" r="r" b="b"/>
                <a:pathLst>
                  <a:path w="2901" h="10832" extrusionOk="0">
                    <a:moveTo>
                      <a:pt x="1600" y="10831"/>
                    </a:moveTo>
                    <a:lnTo>
                      <a:pt x="2901" y="10831"/>
                    </a:lnTo>
                    <a:lnTo>
                      <a:pt x="2849"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3427328" y="3763724"/>
                <a:ext cx="111390" cy="831518"/>
              </a:xfrm>
              <a:custGeom>
                <a:avLst/>
                <a:gdLst/>
                <a:ahLst/>
                <a:cxnLst/>
                <a:rect l="l" t="t" r="r" b="b"/>
                <a:pathLst>
                  <a:path w="1451" h="10832" extrusionOk="0">
                    <a:moveTo>
                      <a:pt x="0" y="1"/>
                    </a:moveTo>
                    <a:cubicBezTo>
                      <a:pt x="0" y="1100"/>
                      <a:pt x="829" y="1129"/>
                      <a:pt x="818" y="2210"/>
                    </a:cubicBezTo>
                    <a:cubicBezTo>
                      <a:pt x="766" y="5531"/>
                      <a:pt x="818" y="10831"/>
                      <a:pt x="818" y="10831"/>
                    </a:cubicBezTo>
                    <a:lnTo>
                      <a:pt x="1451" y="10831"/>
                    </a:lnTo>
                    <a:lnTo>
                      <a:pt x="1399" y="1"/>
                    </a:ln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3185203" y="3415201"/>
                <a:ext cx="51357" cy="255858"/>
              </a:xfrm>
              <a:custGeom>
                <a:avLst/>
                <a:gdLst/>
                <a:ahLst/>
                <a:cxnLst/>
                <a:rect l="l" t="t" r="r" b="b"/>
                <a:pathLst>
                  <a:path w="669" h="3333" extrusionOk="0">
                    <a:moveTo>
                      <a:pt x="668" y="0"/>
                    </a:moveTo>
                    <a:lnTo>
                      <a:pt x="668" y="0"/>
                    </a:lnTo>
                    <a:cubicBezTo>
                      <a:pt x="404" y="46"/>
                      <a:pt x="317" y="512"/>
                      <a:pt x="1" y="806"/>
                    </a:cubicBezTo>
                    <a:lnTo>
                      <a:pt x="1" y="3332"/>
                    </a:lnTo>
                    <a:cubicBezTo>
                      <a:pt x="58" y="3102"/>
                      <a:pt x="317" y="1514"/>
                      <a:pt x="668" y="0"/>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3450742" y="4594729"/>
                <a:ext cx="213414" cy="86207"/>
              </a:xfrm>
              <a:custGeom>
                <a:avLst/>
                <a:gdLst/>
                <a:ahLst/>
                <a:cxnLst/>
                <a:rect l="l" t="t" r="r" b="b"/>
                <a:pathLst>
                  <a:path w="2780" h="1123" extrusionOk="0">
                    <a:moveTo>
                      <a:pt x="0" y="6"/>
                    </a:moveTo>
                    <a:lnTo>
                      <a:pt x="0" y="1123"/>
                    </a:lnTo>
                    <a:lnTo>
                      <a:pt x="2671" y="1123"/>
                    </a:lnTo>
                    <a:cubicBezTo>
                      <a:pt x="2671" y="1123"/>
                      <a:pt x="2780" y="564"/>
                      <a:pt x="1802" y="518"/>
                    </a:cubicBezTo>
                    <a:cubicBezTo>
                      <a:pt x="1088" y="490"/>
                      <a:pt x="1007" y="0"/>
                      <a:pt x="1007" y="0"/>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3170618" y="4595190"/>
                <a:ext cx="87592" cy="86207"/>
              </a:xfrm>
              <a:custGeom>
                <a:avLst/>
                <a:gdLst/>
                <a:ahLst/>
                <a:cxnLst/>
                <a:rect l="l" t="t" r="r" b="b"/>
                <a:pathLst>
                  <a:path w="1141" h="1123" extrusionOk="0">
                    <a:moveTo>
                      <a:pt x="1" y="1122"/>
                    </a:moveTo>
                    <a:lnTo>
                      <a:pt x="1140" y="1122"/>
                    </a:lnTo>
                    <a:lnTo>
                      <a:pt x="1140" y="0"/>
                    </a:lnTo>
                    <a:lnTo>
                      <a:pt x="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3132234" y="4622979"/>
                <a:ext cx="113155" cy="58418"/>
              </a:xfrm>
              <a:custGeom>
                <a:avLst/>
                <a:gdLst/>
                <a:ahLst/>
                <a:cxnLst/>
                <a:rect l="l" t="t" r="r" b="b"/>
                <a:pathLst>
                  <a:path w="1474" h="761" extrusionOk="0">
                    <a:moveTo>
                      <a:pt x="0" y="760"/>
                    </a:moveTo>
                    <a:lnTo>
                      <a:pt x="1473" y="760"/>
                    </a:lnTo>
                    <a:lnTo>
                      <a:pt x="1473" y="398"/>
                    </a:lnTo>
                    <a:cubicBezTo>
                      <a:pt x="1473" y="173"/>
                      <a:pt x="1295" y="1"/>
                      <a:pt x="1076" y="1"/>
                    </a:cubicBezTo>
                    <a:lnTo>
                      <a:pt x="397" y="1"/>
                    </a:lnTo>
                    <a:cubicBezTo>
                      <a:pt x="173" y="1"/>
                      <a:pt x="0" y="179"/>
                      <a:pt x="0" y="3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3408750" y="3388179"/>
                <a:ext cx="129967" cy="375611"/>
              </a:xfrm>
              <a:custGeom>
                <a:avLst/>
                <a:gdLst/>
                <a:ahLst/>
                <a:cxnLst/>
                <a:rect l="l" t="t" r="r" b="b"/>
                <a:pathLst>
                  <a:path w="1693" h="4893" extrusionOk="0">
                    <a:moveTo>
                      <a:pt x="1290" y="1"/>
                    </a:moveTo>
                    <a:lnTo>
                      <a:pt x="1290" y="1"/>
                    </a:lnTo>
                    <a:cubicBezTo>
                      <a:pt x="1272" y="864"/>
                      <a:pt x="1301" y="2424"/>
                      <a:pt x="1226" y="2907"/>
                    </a:cubicBezTo>
                    <a:cubicBezTo>
                      <a:pt x="985" y="4415"/>
                      <a:pt x="1" y="4893"/>
                      <a:pt x="1" y="4893"/>
                    </a:cubicBezTo>
                    <a:lnTo>
                      <a:pt x="1693" y="4893"/>
                    </a:lnTo>
                    <a:lnTo>
                      <a:pt x="1693" y="1969"/>
                    </a:lnTo>
                    <a:cubicBezTo>
                      <a:pt x="1693" y="1497"/>
                      <a:pt x="1503" y="519"/>
                      <a:pt x="1290"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3481679" y="3541099"/>
                <a:ext cx="160828" cy="295622"/>
              </a:xfrm>
              <a:custGeom>
                <a:avLst/>
                <a:gdLst/>
                <a:ahLst/>
                <a:cxnLst/>
                <a:rect l="l" t="t" r="r" b="b"/>
                <a:pathLst>
                  <a:path w="2095" h="3851" extrusionOk="0">
                    <a:moveTo>
                      <a:pt x="1715" y="0"/>
                    </a:moveTo>
                    <a:cubicBezTo>
                      <a:pt x="1715" y="0"/>
                      <a:pt x="1324" y="409"/>
                      <a:pt x="823" y="593"/>
                    </a:cubicBezTo>
                    <a:cubicBezTo>
                      <a:pt x="863" y="639"/>
                      <a:pt x="984" y="863"/>
                      <a:pt x="1042" y="1024"/>
                    </a:cubicBezTo>
                    <a:lnTo>
                      <a:pt x="363" y="2935"/>
                    </a:lnTo>
                    <a:cubicBezTo>
                      <a:pt x="363" y="2935"/>
                      <a:pt x="104" y="2941"/>
                      <a:pt x="0" y="3079"/>
                    </a:cubicBezTo>
                    <a:lnTo>
                      <a:pt x="484" y="3850"/>
                    </a:lnTo>
                    <a:lnTo>
                      <a:pt x="806" y="3229"/>
                    </a:lnTo>
                    <a:lnTo>
                      <a:pt x="1980" y="1347"/>
                    </a:lnTo>
                    <a:cubicBezTo>
                      <a:pt x="2072" y="1157"/>
                      <a:pt x="2095" y="909"/>
                      <a:pt x="1715" y="0"/>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2824704" y="1073725"/>
                <a:ext cx="979553" cy="884026"/>
              </a:xfrm>
              <a:custGeom>
                <a:avLst/>
                <a:gdLst/>
                <a:ahLst/>
                <a:cxnLst/>
                <a:rect l="l" t="t" r="r" b="b"/>
                <a:pathLst>
                  <a:path w="12760" h="11516" extrusionOk="0">
                    <a:moveTo>
                      <a:pt x="6377" y="0"/>
                    </a:moveTo>
                    <a:cubicBezTo>
                      <a:pt x="2855" y="0"/>
                      <a:pt x="1" y="2274"/>
                      <a:pt x="1" y="5076"/>
                    </a:cubicBezTo>
                    <a:cubicBezTo>
                      <a:pt x="1" y="6877"/>
                      <a:pt x="1169" y="8460"/>
                      <a:pt x="2947" y="9358"/>
                    </a:cubicBezTo>
                    <a:cubicBezTo>
                      <a:pt x="2717" y="9847"/>
                      <a:pt x="2303" y="10474"/>
                      <a:pt x="1601" y="10739"/>
                    </a:cubicBezTo>
                    <a:cubicBezTo>
                      <a:pt x="852" y="11027"/>
                      <a:pt x="3828" y="11516"/>
                      <a:pt x="5387" y="10094"/>
                    </a:cubicBezTo>
                    <a:cubicBezTo>
                      <a:pt x="5710" y="10135"/>
                      <a:pt x="6043" y="10158"/>
                      <a:pt x="6377" y="10158"/>
                    </a:cubicBezTo>
                    <a:cubicBezTo>
                      <a:pt x="9905" y="10158"/>
                      <a:pt x="12759" y="7885"/>
                      <a:pt x="12759" y="5082"/>
                    </a:cubicBezTo>
                    <a:cubicBezTo>
                      <a:pt x="12759" y="2274"/>
                      <a:pt x="9905" y="0"/>
                      <a:pt x="6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3"/>
              <p:cNvGrpSpPr/>
              <p:nvPr/>
            </p:nvGrpSpPr>
            <p:grpSpPr>
              <a:xfrm>
                <a:off x="3050673" y="1341842"/>
                <a:ext cx="527533" cy="273512"/>
                <a:chOff x="7999109" y="908965"/>
                <a:chExt cx="502460" cy="260513"/>
              </a:xfrm>
            </p:grpSpPr>
            <p:sp>
              <p:nvSpPr>
                <p:cNvPr id="426" name="Google Shape;426;p33"/>
                <p:cNvSpPr/>
                <p:nvPr/>
              </p:nvSpPr>
              <p:spPr>
                <a:xfrm>
                  <a:off x="7999109" y="908965"/>
                  <a:ext cx="178480" cy="31220"/>
                </a:xfrm>
                <a:custGeom>
                  <a:avLst/>
                  <a:gdLst/>
                  <a:ahLst/>
                  <a:cxnLst/>
                  <a:rect l="l" t="t" r="r" b="b"/>
                  <a:pathLst>
                    <a:path w="2441" h="427" extrusionOk="0">
                      <a:moveTo>
                        <a:pt x="0" y="1"/>
                      </a:moveTo>
                      <a:lnTo>
                        <a:pt x="2440" y="1"/>
                      </a:lnTo>
                      <a:lnTo>
                        <a:pt x="2440"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999109"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8266715" y="1061705"/>
                  <a:ext cx="234853" cy="31220"/>
                </a:xfrm>
                <a:custGeom>
                  <a:avLst/>
                  <a:gdLst/>
                  <a:ahLst/>
                  <a:cxnLst/>
                  <a:rect l="l" t="t" r="r" b="b"/>
                  <a:pathLst>
                    <a:path w="3212" h="427" extrusionOk="0">
                      <a:moveTo>
                        <a:pt x="0" y="1"/>
                      </a:moveTo>
                      <a:lnTo>
                        <a:pt x="3211" y="1"/>
                      </a:lnTo>
                      <a:lnTo>
                        <a:pt x="3211" y="426"/>
                      </a:lnTo>
                      <a:lnTo>
                        <a:pt x="0"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3"/>
                <p:cNvSpPr/>
                <p:nvPr/>
              </p:nvSpPr>
              <p:spPr>
                <a:xfrm>
                  <a:off x="8216192" y="908965"/>
                  <a:ext cx="285378" cy="31220"/>
                </a:xfrm>
                <a:custGeom>
                  <a:avLst/>
                  <a:gdLst/>
                  <a:ahLst/>
                  <a:cxnLst/>
                  <a:rect l="l" t="t" r="r" b="b"/>
                  <a:pathLst>
                    <a:path w="3903" h="427" extrusionOk="0">
                      <a:moveTo>
                        <a:pt x="1" y="1"/>
                      </a:moveTo>
                      <a:lnTo>
                        <a:pt x="3902" y="1"/>
                      </a:lnTo>
                      <a:lnTo>
                        <a:pt x="3902" y="426"/>
                      </a:lnTo>
                      <a:lnTo>
                        <a:pt x="1" y="4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99109" y="985591"/>
                  <a:ext cx="104412" cy="30781"/>
                </a:xfrm>
                <a:custGeom>
                  <a:avLst/>
                  <a:gdLst/>
                  <a:ahLst/>
                  <a:cxnLst/>
                  <a:rect l="l" t="t" r="r" b="b"/>
                  <a:pathLst>
                    <a:path w="1428" h="421" extrusionOk="0">
                      <a:moveTo>
                        <a:pt x="0" y="0"/>
                      </a:moveTo>
                      <a:lnTo>
                        <a:pt x="1427" y="0"/>
                      </a:lnTo>
                      <a:lnTo>
                        <a:pt x="1427"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8141759" y="985591"/>
                  <a:ext cx="144334" cy="30781"/>
                </a:xfrm>
                <a:custGeom>
                  <a:avLst/>
                  <a:gdLst/>
                  <a:ahLst/>
                  <a:cxnLst/>
                  <a:rect l="l" t="t" r="r" b="b"/>
                  <a:pathLst>
                    <a:path w="1974" h="421" extrusionOk="0">
                      <a:moveTo>
                        <a:pt x="0" y="0"/>
                      </a:moveTo>
                      <a:lnTo>
                        <a:pt x="1974" y="0"/>
                      </a:lnTo>
                      <a:lnTo>
                        <a:pt x="1974" y="420"/>
                      </a:lnTo>
                      <a:lnTo>
                        <a:pt x="0"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8328937" y="985591"/>
                  <a:ext cx="172630" cy="30781"/>
                </a:xfrm>
                <a:custGeom>
                  <a:avLst/>
                  <a:gdLst/>
                  <a:ahLst/>
                  <a:cxnLst/>
                  <a:rect l="l" t="t" r="r" b="b"/>
                  <a:pathLst>
                    <a:path w="2361" h="421" extrusionOk="0">
                      <a:moveTo>
                        <a:pt x="1" y="0"/>
                      </a:moveTo>
                      <a:lnTo>
                        <a:pt x="2360" y="0"/>
                      </a:lnTo>
                      <a:lnTo>
                        <a:pt x="2360" y="420"/>
                      </a:lnTo>
                      <a:lnTo>
                        <a:pt x="1" y="4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7999109" y="1138696"/>
                  <a:ext cx="142287" cy="30781"/>
                </a:xfrm>
                <a:custGeom>
                  <a:avLst/>
                  <a:gdLst/>
                  <a:ahLst/>
                  <a:cxnLst/>
                  <a:rect l="l" t="t" r="r" b="b"/>
                  <a:pathLst>
                    <a:path w="1946" h="421" extrusionOk="0">
                      <a:moveTo>
                        <a:pt x="0" y="1"/>
                      </a:moveTo>
                      <a:lnTo>
                        <a:pt x="1945" y="1"/>
                      </a:lnTo>
                      <a:lnTo>
                        <a:pt x="1945" y="421"/>
                      </a:lnTo>
                      <a:lnTo>
                        <a:pt x="0" y="4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33"/>
            <p:cNvSpPr/>
            <p:nvPr/>
          </p:nvSpPr>
          <p:spPr>
            <a:xfrm>
              <a:off x="1049321" y="900579"/>
              <a:ext cx="136492" cy="136492"/>
            </a:xfrm>
            <a:custGeom>
              <a:avLst/>
              <a:gdLst/>
              <a:ahLst/>
              <a:cxnLst/>
              <a:rect l="l" t="t" r="r" b="b"/>
              <a:pathLst>
                <a:path w="4231" h="4231" extrusionOk="0">
                  <a:moveTo>
                    <a:pt x="4231" y="2118"/>
                  </a:moveTo>
                  <a:cubicBezTo>
                    <a:pt x="4231" y="3287"/>
                    <a:pt x="3287" y="4230"/>
                    <a:pt x="2119" y="4230"/>
                  </a:cubicBezTo>
                  <a:cubicBezTo>
                    <a:pt x="950" y="4230"/>
                    <a:pt x="1" y="3287"/>
                    <a:pt x="1" y="2118"/>
                  </a:cubicBezTo>
                  <a:cubicBezTo>
                    <a:pt x="1" y="950"/>
                    <a:pt x="950" y="1"/>
                    <a:pt x="2119" y="1"/>
                  </a:cubicBezTo>
                  <a:cubicBezTo>
                    <a:pt x="3287" y="1"/>
                    <a:pt x="4231" y="950"/>
                    <a:pt x="4231" y="2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51EF7BF-05CB-36F9-E296-7696966039D1}"/>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71987F46-1A70-5C5D-9E81-BAEEE10F932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Technology</a:t>
            </a:r>
          </a:p>
        </p:txBody>
      </p:sp>
      <p:sp>
        <p:nvSpPr>
          <p:cNvPr id="28" name="Google Shape;1024;p56">
            <a:extLst>
              <a:ext uri="{FF2B5EF4-FFF2-40B4-BE49-F238E27FC236}">
                <a16:creationId xmlns:a16="http://schemas.microsoft.com/office/drawing/2014/main" id="{39279926-EC98-3721-1C09-0A1D7AF1CC19}"/>
              </a:ext>
            </a:extLst>
          </p:cNvPr>
          <p:cNvSpPr txBox="1">
            <a:spLocks noGrp="1"/>
          </p:cNvSpPr>
          <p:nvPr>
            <p:ph type="subTitle" idx="1"/>
          </p:nvPr>
        </p:nvSpPr>
        <p:spPr>
          <a:xfrm>
            <a:off x="394952" y="3976197"/>
            <a:ext cx="3898578"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t>Thinking ability – Grok3</a:t>
            </a:r>
            <a:endParaRPr sz="1200" i="1" dirty="0"/>
          </a:p>
        </p:txBody>
      </p:sp>
      <p:pic>
        <p:nvPicPr>
          <p:cNvPr id="7" name="Picture 6">
            <a:extLst>
              <a:ext uri="{FF2B5EF4-FFF2-40B4-BE49-F238E27FC236}">
                <a16:creationId xmlns:a16="http://schemas.microsoft.com/office/drawing/2014/main" id="{2D77D0EC-A1C5-8E93-32F7-241C22E6223E}"/>
              </a:ext>
            </a:extLst>
          </p:cNvPr>
          <p:cNvPicPr>
            <a:picLocks noChangeAspect="1"/>
          </p:cNvPicPr>
          <p:nvPr/>
        </p:nvPicPr>
        <p:blipFill>
          <a:blip r:embed="rId3"/>
          <a:stretch>
            <a:fillRect/>
          </a:stretch>
        </p:blipFill>
        <p:spPr>
          <a:xfrm>
            <a:off x="394952" y="1313970"/>
            <a:ext cx="3898578" cy="2560320"/>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32704ECC-8017-4552-7458-8DA2C0FD4C74}"/>
              </a:ext>
            </a:extLst>
          </p:cNvPr>
          <p:cNvPicPr>
            <a:picLocks noChangeAspect="1"/>
          </p:cNvPicPr>
          <p:nvPr/>
        </p:nvPicPr>
        <p:blipFill>
          <a:blip r:embed="rId4"/>
          <a:stretch>
            <a:fillRect/>
          </a:stretch>
        </p:blipFill>
        <p:spPr>
          <a:xfrm>
            <a:off x="4746811" y="1313970"/>
            <a:ext cx="4104043" cy="2560320"/>
          </a:xfrm>
          <a:prstGeom prst="rect">
            <a:avLst/>
          </a:prstGeom>
          <a:solidFill>
            <a:schemeClr val="accent6"/>
          </a:solidFill>
          <a:ln>
            <a:noFill/>
          </a:ln>
          <a:effectLst>
            <a:outerShdw blurRad="292100" dist="139700" dir="2700000" algn="tl" rotWithShape="0">
              <a:srgbClr val="333333">
                <a:alpha val="65000"/>
              </a:srgbClr>
            </a:outerShdw>
          </a:effectLst>
        </p:spPr>
      </p:pic>
      <p:sp>
        <p:nvSpPr>
          <p:cNvPr id="4" name="Google Shape;1024;p56">
            <a:extLst>
              <a:ext uri="{FF2B5EF4-FFF2-40B4-BE49-F238E27FC236}">
                <a16:creationId xmlns:a16="http://schemas.microsoft.com/office/drawing/2014/main" id="{CD9DB65D-8844-DB2A-C67A-1B5FF47EC161}"/>
              </a:ext>
            </a:extLst>
          </p:cNvPr>
          <p:cNvSpPr txBox="1">
            <a:spLocks/>
          </p:cNvSpPr>
          <p:nvPr/>
        </p:nvSpPr>
        <p:spPr>
          <a:xfrm>
            <a:off x="4746811" y="3976197"/>
            <a:ext cx="4104043"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US" sz="1200" i="1" dirty="0"/>
              <a:t>Fig. Reinforcement Learning concept</a:t>
            </a:r>
          </a:p>
        </p:txBody>
      </p:sp>
    </p:spTree>
    <p:extLst>
      <p:ext uri="{BB962C8B-B14F-4D97-AF65-F5344CB8AC3E}">
        <p14:creationId xmlns:p14="http://schemas.microsoft.com/office/powerpoint/2010/main" val="1053639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B23F80E5-F14F-B124-B6AB-6F0A868C658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F1CC8ED-DF7D-5D3D-4339-69E77AE2257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Demand</a:t>
            </a:r>
          </a:p>
        </p:txBody>
      </p:sp>
      <p:pic>
        <p:nvPicPr>
          <p:cNvPr id="7170" name="Picture 2">
            <a:extLst>
              <a:ext uri="{FF2B5EF4-FFF2-40B4-BE49-F238E27FC236}">
                <a16:creationId xmlns:a16="http://schemas.microsoft.com/office/drawing/2014/main" id="{88D5818C-C19D-815D-30DA-942BEEBE24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88" b="8710"/>
          <a:stretch/>
        </p:blipFill>
        <p:spPr bwMode="auto">
          <a:xfrm>
            <a:off x="1575183" y="1082707"/>
            <a:ext cx="5626527" cy="335644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0" name="Google Shape;1024;p56">
            <a:extLst>
              <a:ext uri="{FF2B5EF4-FFF2-40B4-BE49-F238E27FC236}">
                <a16:creationId xmlns:a16="http://schemas.microsoft.com/office/drawing/2014/main" id="{AE02B739-21B9-4BB1-7C82-24B19F8B0A0E}"/>
              </a:ext>
            </a:extLst>
          </p:cNvPr>
          <p:cNvSpPr txBox="1">
            <a:spLocks noGrp="1"/>
          </p:cNvSpPr>
          <p:nvPr>
            <p:ph type="subTitle" idx="1"/>
          </p:nvPr>
        </p:nvSpPr>
        <p:spPr>
          <a:xfrm>
            <a:off x="1346202" y="4504137"/>
            <a:ext cx="6084490"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i="1" dirty="0"/>
              <a:t>Fig. The need for the next level of Robotic Process Automation (RPA)</a:t>
            </a:r>
            <a:r>
              <a:rPr lang="en" sz="1200" i="1" baseline="30000" dirty="0"/>
              <a:t>[1]</a:t>
            </a:r>
            <a:endParaRPr sz="1200" i="1" baseline="30000" dirty="0"/>
          </a:p>
        </p:txBody>
      </p:sp>
    </p:spTree>
    <p:extLst>
      <p:ext uri="{BB962C8B-B14F-4D97-AF65-F5344CB8AC3E}">
        <p14:creationId xmlns:p14="http://schemas.microsoft.com/office/powerpoint/2010/main" val="192540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032C1EA1-C2ED-A3F2-F958-02C6B18F28C6}"/>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7F3E62F-6EDE-18A1-8FD9-4CCC64A8736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Demand</a:t>
            </a:r>
          </a:p>
        </p:txBody>
      </p:sp>
      <p:sp>
        <p:nvSpPr>
          <p:cNvPr id="10" name="Google Shape;1024;p56">
            <a:extLst>
              <a:ext uri="{FF2B5EF4-FFF2-40B4-BE49-F238E27FC236}">
                <a16:creationId xmlns:a16="http://schemas.microsoft.com/office/drawing/2014/main" id="{0A9E5115-84A8-949A-685D-55334DA0B558}"/>
              </a:ext>
            </a:extLst>
          </p:cNvPr>
          <p:cNvSpPr txBox="1">
            <a:spLocks noGrp="1"/>
          </p:cNvSpPr>
          <p:nvPr>
            <p:ph type="subTitle" idx="1"/>
          </p:nvPr>
        </p:nvSpPr>
        <p:spPr>
          <a:xfrm>
            <a:off x="1346202" y="4404245"/>
            <a:ext cx="6084490"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i="1" dirty="0"/>
              <a:t>Fig. AI agency gap </a:t>
            </a:r>
            <a:r>
              <a:rPr lang="en" sz="1200" i="1" baseline="30000" dirty="0"/>
              <a:t>[2]</a:t>
            </a:r>
            <a:endParaRPr sz="1200" i="1" baseline="30000" dirty="0"/>
          </a:p>
        </p:txBody>
      </p:sp>
      <p:pic>
        <p:nvPicPr>
          <p:cNvPr id="1026" name="Picture 2">
            <a:extLst>
              <a:ext uri="{FF2B5EF4-FFF2-40B4-BE49-F238E27FC236}">
                <a16:creationId xmlns:a16="http://schemas.microsoft.com/office/drawing/2014/main" id="{787AA2B8-0390-A95B-F6EA-9C528D771F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050"/>
          <a:stretch/>
        </p:blipFill>
        <p:spPr bwMode="auto">
          <a:xfrm>
            <a:off x="1125907" y="1237131"/>
            <a:ext cx="6525079" cy="30488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22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B959657-8223-FB6B-20C9-6A0ACC37E062}"/>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CB34F662-6013-BA0F-42C8-059CEFA28DB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Expectation</a:t>
            </a:r>
          </a:p>
        </p:txBody>
      </p:sp>
      <p:sp>
        <p:nvSpPr>
          <p:cNvPr id="1024" name="Google Shape;1024;p56">
            <a:extLst>
              <a:ext uri="{FF2B5EF4-FFF2-40B4-BE49-F238E27FC236}">
                <a16:creationId xmlns:a16="http://schemas.microsoft.com/office/drawing/2014/main" id="{01C612AB-D8B7-7CEF-6B80-27BEA937CA15}"/>
              </a:ext>
            </a:extLst>
          </p:cNvPr>
          <p:cNvSpPr txBox="1">
            <a:spLocks noGrp="1"/>
          </p:cNvSpPr>
          <p:nvPr>
            <p:ph type="subTitle" idx="1"/>
          </p:nvPr>
        </p:nvSpPr>
        <p:spPr>
          <a:xfrm>
            <a:off x="855800" y="1238250"/>
            <a:ext cx="7704000" cy="3016249"/>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SzPct val="100000"/>
              <a:buFont typeface="Wingdings" panose="05000000000000000000" pitchFamily="2" charset="2"/>
              <a:buChar char="Ø"/>
            </a:pPr>
            <a:r>
              <a:rPr lang="en-US" dirty="0"/>
              <a:t>Gartner has named Agentic AI the number one strategic technology trend for 2025 </a:t>
            </a:r>
            <a:r>
              <a:rPr lang="en-US" baseline="30000" dirty="0"/>
              <a:t>[1]</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Deloitte predicts that 25% of companies currently using Generative AI will deploy Agentic AI pilots or projects by 2025, and that number will increase to 50% by 2027 </a:t>
            </a:r>
            <a:r>
              <a:rPr lang="en-US" baseline="30000" dirty="0"/>
              <a:t>[2]</a:t>
            </a:r>
            <a:r>
              <a:rPr lang="en-US" dirty="0"/>
              <a:t>. </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lvl="0" indent="-285750" algn="just" rtl="0">
              <a:spcBef>
                <a:spcPts val="0"/>
              </a:spcBef>
              <a:spcAft>
                <a:spcPts val="0"/>
              </a:spcAft>
              <a:buSzPct val="100000"/>
              <a:buFont typeface="Wingdings" panose="05000000000000000000" pitchFamily="2" charset="2"/>
              <a:buChar char="Ø"/>
            </a:pPr>
            <a:r>
              <a:rPr lang="en-US" dirty="0"/>
              <a:t>In terms of the market, Statista forecasts the Agentic AI market value to reach $47.1 billion by 2030, up from $5.1 billion in 2025 </a:t>
            </a:r>
            <a:r>
              <a:rPr lang="en-US" baseline="30000" dirty="0"/>
              <a:t>[2]</a:t>
            </a:r>
            <a:r>
              <a:rPr lang="en-US" dirty="0"/>
              <a:t>.</a:t>
            </a:r>
          </a:p>
          <a:p>
            <a:pPr marL="285750" lvl="0" indent="-285750" algn="just" rtl="0">
              <a:spcBef>
                <a:spcPts val="0"/>
              </a:spcBef>
              <a:spcAft>
                <a:spcPts val="0"/>
              </a:spcAft>
              <a:buSzPct val="100000"/>
              <a:buFont typeface="Wingdings" panose="05000000000000000000" pitchFamily="2" charset="2"/>
              <a:buChar char="Ø"/>
            </a:pPr>
            <a:endParaRPr lang="en-US" dirty="0"/>
          </a:p>
          <a:p>
            <a:pPr marL="285750" indent="-285750" algn="just">
              <a:buSzPct val="100000"/>
              <a:buFont typeface="Wingdings" panose="05000000000000000000" pitchFamily="2" charset="2"/>
              <a:buChar char="Ø"/>
            </a:pPr>
            <a:r>
              <a:rPr lang="en-US" dirty="0"/>
              <a:t>An IBM survey found that 99% of developers building enterprise AI applications are exploring or developing AI agents </a:t>
            </a:r>
            <a:r>
              <a:rPr lang="en-US" baseline="30000" dirty="0"/>
              <a:t>[3]</a:t>
            </a:r>
            <a:r>
              <a:rPr lang="en-US" dirty="0"/>
              <a:t>. </a:t>
            </a:r>
          </a:p>
          <a:p>
            <a:pPr marL="285750" lvl="0" indent="-285750" algn="just" rtl="0">
              <a:spcBef>
                <a:spcPts val="0"/>
              </a:spcBef>
              <a:spcAft>
                <a:spcPts val="0"/>
              </a:spcAft>
              <a:buSzPct val="100000"/>
              <a:buFont typeface="Wingdings" panose="05000000000000000000" pitchFamily="2" charset="2"/>
              <a:buChar char="Ø"/>
            </a:pPr>
            <a:endParaRPr dirty="0"/>
          </a:p>
        </p:txBody>
      </p:sp>
    </p:spTree>
    <p:extLst>
      <p:ext uri="{BB962C8B-B14F-4D97-AF65-F5344CB8AC3E}">
        <p14:creationId xmlns:p14="http://schemas.microsoft.com/office/powerpoint/2010/main" val="1452280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22478463-84BF-84B1-172B-826AFE774660}"/>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6F5A723C-3082-8FFE-7700-33B42FEDAC1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Agentic AI</a:t>
            </a:r>
          </a:p>
        </p:txBody>
      </p:sp>
      <p:sp>
        <p:nvSpPr>
          <p:cNvPr id="467" name="Google Shape;467;p36">
            <a:extLst>
              <a:ext uri="{FF2B5EF4-FFF2-40B4-BE49-F238E27FC236}">
                <a16:creationId xmlns:a16="http://schemas.microsoft.com/office/drawing/2014/main" id="{D749299A-E5F3-1B2D-BE2F-878DF07D5473}"/>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09975528-6AF4-A7CF-5B3C-539600ED60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69" name="Google Shape;469;p36">
            <a:extLst>
              <a:ext uri="{FF2B5EF4-FFF2-40B4-BE49-F238E27FC236}">
                <a16:creationId xmlns:a16="http://schemas.microsoft.com/office/drawing/2014/main" id="{B80E4B37-B567-1411-4EB2-CA0E4837C30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04B8EDB0-97A9-B664-FABD-712B07F7C04F}"/>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8339483D-2A2A-17C1-9406-87BBCA5F764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AABD98BD-1014-AF0D-D118-1C55CD2AA987}"/>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574CEA8E-1B57-918C-EA2B-66B3B3DC67CE}"/>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3B461554-7ABD-E70E-742B-F407D56BE3ED}"/>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286DA714-7159-2F3C-0906-0EFFD6C271D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7B3A7D68-89D8-D959-6D0F-F4CE569D4669}"/>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DD7AD65C-3031-5871-8F65-26F70F7B4E43}"/>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338235BF-7FB0-5866-0CCA-E9F8F8410FFE}"/>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C216CB45-9DB3-5B46-FBB0-38B5D57A98E0}"/>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23776F74-6451-1F97-57C1-79FB8EA13D94}"/>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079A065E-3687-287B-AE06-98FB51BCDDD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F97CF67A-960F-FD5E-BCD0-2C375176D2B2}"/>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38EEB687-EB7F-AD82-1821-1208A1D73403}"/>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89EE39BB-652A-256B-47DC-532CFA0FF62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4D5B0083-41BE-F30E-C307-9848D95C1722}"/>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13AC6AC-EFD1-2713-C24C-6A02DCFF9DEB}"/>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235;p74">
            <a:extLst>
              <a:ext uri="{FF2B5EF4-FFF2-40B4-BE49-F238E27FC236}">
                <a16:creationId xmlns:a16="http://schemas.microsoft.com/office/drawing/2014/main" id="{9F3D767B-4970-290D-A5C2-F5A94F7E40ED}"/>
              </a:ext>
            </a:extLst>
          </p:cNvPr>
          <p:cNvGrpSpPr/>
          <p:nvPr/>
        </p:nvGrpSpPr>
        <p:grpSpPr>
          <a:xfrm>
            <a:off x="6350488" y="2544615"/>
            <a:ext cx="1463653" cy="1195098"/>
            <a:chOff x="7617850" y="2063282"/>
            <a:chExt cx="799565" cy="670282"/>
          </a:xfrm>
          <a:solidFill>
            <a:schemeClr val="tx2"/>
          </a:solidFill>
        </p:grpSpPr>
        <p:cxnSp>
          <p:nvCxnSpPr>
            <p:cNvPr id="3" name="Google Shape;5236;p74">
              <a:extLst>
                <a:ext uri="{FF2B5EF4-FFF2-40B4-BE49-F238E27FC236}">
                  <a16:creationId xmlns:a16="http://schemas.microsoft.com/office/drawing/2014/main" id="{D5AD8AFD-AEF3-465D-0F82-58B27EE35401}"/>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4" name="Google Shape;5237;p74">
              <a:extLst>
                <a:ext uri="{FF2B5EF4-FFF2-40B4-BE49-F238E27FC236}">
                  <a16:creationId xmlns:a16="http://schemas.microsoft.com/office/drawing/2014/main" id="{FBFB9A50-58D2-AC90-47C7-5DAAF72597F6}"/>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5" name="Google Shape;5238;p74">
              <a:extLst>
                <a:ext uri="{FF2B5EF4-FFF2-40B4-BE49-F238E27FC236}">
                  <a16:creationId xmlns:a16="http://schemas.microsoft.com/office/drawing/2014/main" id="{A537063B-E6A1-294A-7DE1-A2DABB91DF2D}"/>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6" name="Google Shape;5239;p74">
              <a:extLst>
                <a:ext uri="{FF2B5EF4-FFF2-40B4-BE49-F238E27FC236}">
                  <a16:creationId xmlns:a16="http://schemas.microsoft.com/office/drawing/2014/main" id="{3D2D32E6-D770-9BBC-3E4C-AB937A36FCE6}"/>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7" name="Google Shape;5240;p74">
              <a:extLst>
                <a:ext uri="{FF2B5EF4-FFF2-40B4-BE49-F238E27FC236}">
                  <a16:creationId xmlns:a16="http://schemas.microsoft.com/office/drawing/2014/main" id="{B6205ACD-C7E5-B79D-F759-77CC4A673256}"/>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8" name="Google Shape;5241;p74">
              <a:extLst>
                <a:ext uri="{FF2B5EF4-FFF2-40B4-BE49-F238E27FC236}">
                  <a16:creationId xmlns:a16="http://schemas.microsoft.com/office/drawing/2014/main" id="{FB877CEC-979D-4B11-3579-567C00DD0669}"/>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9" name="Google Shape;5242;p74">
              <a:extLst>
                <a:ext uri="{FF2B5EF4-FFF2-40B4-BE49-F238E27FC236}">
                  <a16:creationId xmlns:a16="http://schemas.microsoft.com/office/drawing/2014/main" id="{CD897A03-A723-59BE-248A-3F7194706FB0}"/>
                </a:ext>
              </a:extLst>
            </p:cNvPr>
            <p:cNvGrpSpPr/>
            <p:nvPr/>
          </p:nvGrpSpPr>
          <p:grpSpPr>
            <a:xfrm>
              <a:off x="7734309" y="2063282"/>
              <a:ext cx="570957" cy="620095"/>
              <a:chOff x="7734309" y="2063282"/>
              <a:chExt cx="570957" cy="620095"/>
            </a:xfrm>
            <a:grpFill/>
          </p:grpSpPr>
          <p:grpSp>
            <p:nvGrpSpPr>
              <p:cNvPr id="10" name="Google Shape;5243;p74">
                <a:extLst>
                  <a:ext uri="{FF2B5EF4-FFF2-40B4-BE49-F238E27FC236}">
                    <a16:creationId xmlns:a16="http://schemas.microsoft.com/office/drawing/2014/main" id="{6B6024A1-7E00-EE27-06A0-46D819453C11}"/>
                  </a:ext>
                </a:extLst>
              </p:cNvPr>
              <p:cNvGrpSpPr/>
              <p:nvPr/>
            </p:nvGrpSpPr>
            <p:grpSpPr>
              <a:xfrm>
                <a:off x="8031573" y="2063282"/>
                <a:ext cx="273693" cy="620095"/>
                <a:chOff x="8031573" y="2063282"/>
                <a:chExt cx="273693" cy="620095"/>
              </a:xfrm>
              <a:grpFill/>
            </p:grpSpPr>
            <p:sp>
              <p:nvSpPr>
                <p:cNvPr id="16" name="Google Shape;5244;p74">
                  <a:extLst>
                    <a:ext uri="{FF2B5EF4-FFF2-40B4-BE49-F238E27FC236}">
                      <a16:creationId xmlns:a16="http://schemas.microsoft.com/office/drawing/2014/main" id="{583368CB-44F0-90EE-04E2-363C198203B9}"/>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245;p74">
                  <a:extLst>
                    <a:ext uri="{FF2B5EF4-FFF2-40B4-BE49-F238E27FC236}">
                      <a16:creationId xmlns:a16="http://schemas.microsoft.com/office/drawing/2014/main" id="{7DE538E6-2923-71E0-6865-B2033B7C13D0}"/>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246;p74">
                  <a:extLst>
                    <a:ext uri="{FF2B5EF4-FFF2-40B4-BE49-F238E27FC236}">
                      <a16:creationId xmlns:a16="http://schemas.microsoft.com/office/drawing/2014/main" id="{5971323D-3C17-B447-7746-855295CC1720}"/>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247;p74">
                  <a:extLst>
                    <a:ext uri="{FF2B5EF4-FFF2-40B4-BE49-F238E27FC236}">
                      <a16:creationId xmlns:a16="http://schemas.microsoft.com/office/drawing/2014/main" id="{D69ED18A-B745-6BFA-AAE0-969BCBCE6949}"/>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5248;p74">
                <a:extLst>
                  <a:ext uri="{FF2B5EF4-FFF2-40B4-BE49-F238E27FC236}">
                    <a16:creationId xmlns:a16="http://schemas.microsoft.com/office/drawing/2014/main" id="{F100193A-30BB-01B5-8278-21045A8CB5FD}"/>
                  </a:ext>
                </a:extLst>
              </p:cNvPr>
              <p:cNvGrpSpPr/>
              <p:nvPr/>
            </p:nvGrpSpPr>
            <p:grpSpPr>
              <a:xfrm flipH="1">
                <a:off x="7734309" y="2063282"/>
                <a:ext cx="273693" cy="620095"/>
                <a:chOff x="8031573" y="2063282"/>
                <a:chExt cx="273693" cy="620095"/>
              </a:xfrm>
              <a:grpFill/>
            </p:grpSpPr>
            <p:sp>
              <p:nvSpPr>
                <p:cNvPr id="12" name="Google Shape;5249;p74">
                  <a:extLst>
                    <a:ext uri="{FF2B5EF4-FFF2-40B4-BE49-F238E27FC236}">
                      <a16:creationId xmlns:a16="http://schemas.microsoft.com/office/drawing/2014/main" id="{1778FD39-C8D2-A027-695B-973219C0D518}"/>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50;p74">
                  <a:extLst>
                    <a:ext uri="{FF2B5EF4-FFF2-40B4-BE49-F238E27FC236}">
                      <a16:creationId xmlns:a16="http://schemas.microsoft.com/office/drawing/2014/main" id="{EFDD58C7-D2E4-0799-5356-C6C617F2BCFD}"/>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251;p74">
                  <a:extLst>
                    <a:ext uri="{FF2B5EF4-FFF2-40B4-BE49-F238E27FC236}">
                      <a16:creationId xmlns:a16="http://schemas.microsoft.com/office/drawing/2014/main" id="{7DD25509-14FA-FA10-4AD5-E7EA2DC80604}"/>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252;p74">
                  <a:extLst>
                    <a:ext uri="{FF2B5EF4-FFF2-40B4-BE49-F238E27FC236}">
                      <a16:creationId xmlns:a16="http://schemas.microsoft.com/office/drawing/2014/main" id="{C49DCB1E-F73D-46B4-ED83-1AFF1BE5CC61}"/>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3687121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4408E77B-CA48-C679-05FA-F46D57C19A9C}"/>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CE33B10-CE43-8DC1-76F5-263D5851C48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Nature of Agentic AI</a:t>
            </a:r>
          </a:p>
        </p:txBody>
      </p:sp>
      <p:sp>
        <p:nvSpPr>
          <p:cNvPr id="1024" name="Google Shape;1024;p56">
            <a:extLst>
              <a:ext uri="{FF2B5EF4-FFF2-40B4-BE49-F238E27FC236}">
                <a16:creationId xmlns:a16="http://schemas.microsoft.com/office/drawing/2014/main" id="{4EAA92AA-963F-0F7D-D0F6-10CFC7AD7B4D}"/>
              </a:ext>
            </a:extLst>
          </p:cNvPr>
          <p:cNvSpPr txBox="1">
            <a:spLocks noGrp="1"/>
          </p:cNvSpPr>
          <p:nvPr>
            <p:ph type="subTitle" idx="1"/>
          </p:nvPr>
        </p:nvSpPr>
        <p:spPr>
          <a:xfrm>
            <a:off x="2185574" y="1743322"/>
            <a:ext cx="5858711" cy="606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enabling systems to autonomously tackle complex, multi-step challenges with minimal human intervention </a:t>
            </a:r>
            <a:r>
              <a:rPr lang="en-US" baseline="30000" dirty="0"/>
              <a:t>[4]</a:t>
            </a:r>
            <a:r>
              <a:rPr lang="en-US" dirty="0"/>
              <a:t>. </a:t>
            </a:r>
            <a:endParaRPr dirty="0"/>
          </a:p>
        </p:txBody>
      </p:sp>
      <p:sp>
        <p:nvSpPr>
          <p:cNvPr id="1025" name="Google Shape;1025;p56">
            <a:extLst>
              <a:ext uri="{FF2B5EF4-FFF2-40B4-BE49-F238E27FC236}">
                <a16:creationId xmlns:a16="http://schemas.microsoft.com/office/drawing/2014/main" id="{20E7279E-F0BE-1B92-8F68-01C20A7C08D4}"/>
              </a:ext>
            </a:extLst>
          </p:cNvPr>
          <p:cNvSpPr txBox="1">
            <a:spLocks noGrp="1"/>
          </p:cNvSpPr>
          <p:nvPr>
            <p:ph type="subTitle" idx="2"/>
          </p:nvPr>
        </p:nvSpPr>
        <p:spPr>
          <a:xfrm>
            <a:off x="2185575" y="3207347"/>
            <a:ext cx="5858712" cy="642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Agentic AI employs sophisticated reasoning and iterative planning to perceive, reason, act, and learn from its environment </a:t>
            </a:r>
            <a:r>
              <a:rPr lang="en-US" baseline="30000" dirty="0"/>
              <a:t>[4]</a:t>
            </a:r>
            <a:r>
              <a:rPr lang="en-US" dirty="0"/>
              <a:t>.</a:t>
            </a:r>
            <a:endParaRPr dirty="0"/>
          </a:p>
        </p:txBody>
      </p:sp>
      <p:sp>
        <p:nvSpPr>
          <p:cNvPr id="1026" name="Google Shape;1026;p56">
            <a:extLst>
              <a:ext uri="{FF2B5EF4-FFF2-40B4-BE49-F238E27FC236}">
                <a16:creationId xmlns:a16="http://schemas.microsoft.com/office/drawing/2014/main" id="{7F182B27-1872-6B92-0A47-80C4A132C2E6}"/>
              </a:ext>
            </a:extLst>
          </p:cNvPr>
          <p:cNvSpPr txBox="1">
            <a:spLocks noGrp="1"/>
          </p:cNvSpPr>
          <p:nvPr>
            <p:ph type="subTitle" idx="3"/>
          </p:nvPr>
        </p:nvSpPr>
        <p:spPr>
          <a:xfrm>
            <a:off x="2185575" y="14845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next phase after Gen AI</a:t>
            </a:r>
            <a:endParaRPr dirty="0"/>
          </a:p>
        </p:txBody>
      </p:sp>
      <p:sp>
        <p:nvSpPr>
          <p:cNvPr id="1027" name="Google Shape;1027;p56">
            <a:extLst>
              <a:ext uri="{FF2B5EF4-FFF2-40B4-BE49-F238E27FC236}">
                <a16:creationId xmlns:a16="http://schemas.microsoft.com/office/drawing/2014/main" id="{B61FFABC-73EF-E00D-B449-132DFCE343FF}"/>
              </a:ext>
            </a:extLst>
          </p:cNvPr>
          <p:cNvSpPr/>
          <p:nvPr/>
        </p:nvSpPr>
        <p:spPr>
          <a:xfrm>
            <a:off x="1099413" y="14845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8" name="Google Shape;1028;p56">
            <a:extLst>
              <a:ext uri="{FF2B5EF4-FFF2-40B4-BE49-F238E27FC236}">
                <a16:creationId xmlns:a16="http://schemas.microsoft.com/office/drawing/2014/main" id="{94679C6F-7372-AB04-8918-674112941596}"/>
              </a:ext>
            </a:extLst>
          </p:cNvPr>
          <p:cNvSpPr txBox="1">
            <a:spLocks noGrp="1"/>
          </p:cNvSpPr>
          <p:nvPr>
            <p:ph type="subTitle" idx="4"/>
          </p:nvPr>
        </p:nvSpPr>
        <p:spPr>
          <a:xfrm>
            <a:off x="2185575" y="2936925"/>
            <a:ext cx="5249100" cy="36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Do not respond to individual prompts</a:t>
            </a:r>
          </a:p>
        </p:txBody>
      </p:sp>
      <p:sp>
        <p:nvSpPr>
          <p:cNvPr id="1029" name="Google Shape;1029;p56">
            <a:extLst>
              <a:ext uri="{FF2B5EF4-FFF2-40B4-BE49-F238E27FC236}">
                <a16:creationId xmlns:a16="http://schemas.microsoft.com/office/drawing/2014/main" id="{310E06AA-42E2-7943-4A42-AE49F9E8FE87}"/>
              </a:ext>
            </a:extLst>
          </p:cNvPr>
          <p:cNvSpPr/>
          <p:nvPr/>
        </p:nvSpPr>
        <p:spPr>
          <a:xfrm>
            <a:off x="1099713" y="2936925"/>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2" name="Google Shape;1042;p56">
            <a:extLst>
              <a:ext uri="{FF2B5EF4-FFF2-40B4-BE49-F238E27FC236}">
                <a16:creationId xmlns:a16="http://schemas.microsoft.com/office/drawing/2014/main" id="{1DD3DC95-9358-66E7-2D47-232BCC4FC5F5}"/>
              </a:ext>
            </a:extLst>
          </p:cNvPr>
          <p:cNvGrpSpPr/>
          <p:nvPr/>
        </p:nvGrpSpPr>
        <p:grpSpPr>
          <a:xfrm>
            <a:off x="1231994" y="3045434"/>
            <a:ext cx="452592" cy="499398"/>
            <a:chOff x="744557" y="4028134"/>
            <a:chExt cx="452592" cy="499398"/>
          </a:xfrm>
        </p:grpSpPr>
        <p:sp>
          <p:nvSpPr>
            <p:cNvPr id="1043" name="Google Shape;1043;p56">
              <a:extLst>
                <a:ext uri="{FF2B5EF4-FFF2-40B4-BE49-F238E27FC236}">
                  <a16:creationId xmlns:a16="http://schemas.microsoft.com/office/drawing/2014/main" id="{027F62E6-EAB8-3EE6-7FA4-A2BF21C97A30}"/>
                </a:ext>
              </a:extLst>
            </p:cNvPr>
            <p:cNvSpPr/>
            <p:nvPr/>
          </p:nvSpPr>
          <p:spPr>
            <a:xfrm>
              <a:off x="744557" y="4028134"/>
              <a:ext cx="452592" cy="323826"/>
            </a:xfrm>
            <a:custGeom>
              <a:avLst/>
              <a:gdLst/>
              <a:ahLst/>
              <a:cxnLst/>
              <a:rect l="l" t="t" r="r" b="b"/>
              <a:pathLst>
                <a:path w="16583" h="11865" extrusionOk="0">
                  <a:moveTo>
                    <a:pt x="13368" y="1"/>
                  </a:moveTo>
                  <a:lnTo>
                    <a:pt x="13368" y="3215"/>
                  </a:lnTo>
                  <a:lnTo>
                    <a:pt x="14440" y="3215"/>
                  </a:lnTo>
                  <a:lnTo>
                    <a:pt x="14440" y="4288"/>
                  </a:lnTo>
                  <a:lnTo>
                    <a:pt x="12295" y="4288"/>
                  </a:lnTo>
                  <a:lnTo>
                    <a:pt x="12295" y="2143"/>
                  </a:lnTo>
                  <a:lnTo>
                    <a:pt x="11222" y="2143"/>
                  </a:lnTo>
                  <a:lnTo>
                    <a:pt x="11222" y="6430"/>
                  </a:lnTo>
                  <a:lnTo>
                    <a:pt x="9080" y="6430"/>
                  </a:lnTo>
                  <a:lnTo>
                    <a:pt x="9080" y="4292"/>
                  </a:lnTo>
                  <a:lnTo>
                    <a:pt x="10153" y="4292"/>
                  </a:lnTo>
                  <a:lnTo>
                    <a:pt x="10153" y="1077"/>
                  </a:lnTo>
                  <a:lnTo>
                    <a:pt x="6935" y="1077"/>
                  </a:lnTo>
                  <a:lnTo>
                    <a:pt x="6935" y="4292"/>
                  </a:lnTo>
                  <a:lnTo>
                    <a:pt x="8007" y="4292"/>
                  </a:lnTo>
                  <a:lnTo>
                    <a:pt x="8007" y="6437"/>
                  </a:lnTo>
                  <a:lnTo>
                    <a:pt x="5866" y="6437"/>
                  </a:lnTo>
                  <a:lnTo>
                    <a:pt x="5866" y="2150"/>
                  </a:lnTo>
                  <a:lnTo>
                    <a:pt x="4793" y="2150"/>
                  </a:lnTo>
                  <a:lnTo>
                    <a:pt x="4793" y="4292"/>
                  </a:lnTo>
                  <a:lnTo>
                    <a:pt x="2644" y="4292"/>
                  </a:lnTo>
                  <a:lnTo>
                    <a:pt x="2644" y="3219"/>
                  </a:lnTo>
                  <a:lnTo>
                    <a:pt x="3717" y="3219"/>
                  </a:lnTo>
                  <a:lnTo>
                    <a:pt x="3717" y="4"/>
                  </a:lnTo>
                  <a:lnTo>
                    <a:pt x="502" y="4"/>
                  </a:lnTo>
                  <a:lnTo>
                    <a:pt x="502" y="3219"/>
                  </a:lnTo>
                  <a:lnTo>
                    <a:pt x="1571" y="3219"/>
                  </a:lnTo>
                  <a:lnTo>
                    <a:pt x="1571" y="5364"/>
                  </a:lnTo>
                  <a:lnTo>
                    <a:pt x="4789" y="5364"/>
                  </a:lnTo>
                  <a:lnTo>
                    <a:pt x="4789" y="6437"/>
                  </a:lnTo>
                  <a:lnTo>
                    <a:pt x="2894" y="6437"/>
                  </a:lnTo>
                  <a:lnTo>
                    <a:pt x="1" y="10795"/>
                  </a:lnTo>
                  <a:lnTo>
                    <a:pt x="7598" y="10795"/>
                  </a:lnTo>
                  <a:lnTo>
                    <a:pt x="9740" y="11864"/>
                  </a:lnTo>
                  <a:lnTo>
                    <a:pt x="14624" y="11864"/>
                  </a:lnTo>
                  <a:cubicBezTo>
                    <a:pt x="15859" y="10583"/>
                    <a:pt x="16582" y="8787"/>
                    <a:pt x="16582" y="6970"/>
                  </a:cubicBezTo>
                  <a:lnTo>
                    <a:pt x="16582" y="6430"/>
                  </a:lnTo>
                  <a:lnTo>
                    <a:pt x="12295" y="6430"/>
                  </a:lnTo>
                  <a:lnTo>
                    <a:pt x="12295" y="5361"/>
                  </a:lnTo>
                  <a:lnTo>
                    <a:pt x="15510" y="5361"/>
                  </a:lnTo>
                  <a:lnTo>
                    <a:pt x="15510" y="3215"/>
                  </a:lnTo>
                  <a:lnTo>
                    <a:pt x="16582" y="3215"/>
                  </a:lnTo>
                  <a:lnTo>
                    <a:pt x="165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a:extLst>
                <a:ext uri="{FF2B5EF4-FFF2-40B4-BE49-F238E27FC236}">
                  <a16:creationId xmlns:a16="http://schemas.microsoft.com/office/drawing/2014/main" id="{BA0A2AC1-0042-1FD5-76A1-728933220FED}"/>
                </a:ext>
              </a:extLst>
            </p:cNvPr>
            <p:cNvSpPr/>
            <p:nvPr/>
          </p:nvSpPr>
          <p:spPr>
            <a:xfrm>
              <a:off x="875260" y="4028243"/>
              <a:ext cx="29203" cy="29285"/>
            </a:xfrm>
            <a:custGeom>
              <a:avLst/>
              <a:gdLst/>
              <a:ahLst/>
              <a:cxnLst/>
              <a:rect l="l" t="t" r="r" b="b"/>
              <a:pathLst>
                <a:path w="1070" h="1073" extrusionOk="0">
                  <a:moveTo>
                    <a:pt x="0" y="0"/>
                  </a:moveTo>
                  <a:lnTo>
                    <a:pt x="0" y="1073"/>
                  </a:lnTo>
                  <a:lnTo>
                    <a:pt x="1069" y="1073"/>
                  </a:lnTo>
                  <a:lnTo>
                    <a:pt x="10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a:extLst>
                <a:ext uri="{FF2B5EF4-FFF2-40B4-BE49-F238E27FC236}">
                  <a16:creationId xmlns:a16="http://schemas.microsoft.com/office/drawing/2014/main" id="{D40A7B26-0E0E-E110-8F0A-D3707A85B3EC}"/>
                </a:ext>
              </a:extLst>
            </p:cNvPr>
            <p:cNvSpPr/>
            <p:nvPr/>
          </p:nvSpPr>
          <p:spPr>
            <a:xfrm>
              <a:off x="1050833" y="4028243"/>
              <a:ext cx="29285" cy="29285"/>
            </a:xfrm>
            <a:custGeom>
              <a:avLst/>
              <a:gdLst/>
              <a:ahLst/>
              <a:cxnLst/>
              <a:rect l="l" t="t" r="r" b="b"/>
              <a:pathLst>
                <a:path w="1073" h="1073" extrusionOk="0">
                  <a:moveTo>
                    <a:pt x="0" y="0"/>
                  </a:moveTo>
                  <a:lnTo>
                    <a:pt x="0" y="1073"/>
                  </a:lnTo>
                  <a:lnTo>
                    <a:pt x="1073" y="1073"/>
                  </a:lnTo>
                  <a:lnTo>
                    <a:pt x="1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a:extLst>
                <a:ext uri="{FF2B5EF4-FFF2-40B4-BE49-F238E27FC236}">
                  <a16:creationId xmlns:a16="http://schemas.microsoft.com/office/drawing/2014/main" id="{EBDC3C19-1A83-AF33-BDCA-F850ABE376CE}"/>
                </a:ext>
              </a:extLst>
            </p:cNvPr>
            <p:cNvSpPr/>
            <p:nvPr/>
          </p:nvSpPr>
          <p:spPr>
            <a:xfrm>
              <a:off x="933803" y="4381190"/>
              <a:ext cx="175600" cy="146342"/>
            </a:xfrm>
            <a:custGeom>
              <a:avLst/>
              <a:gdLst/>
              <a:ahLst/>
              <a:cxnLst/>
              <a:rect l="l" t="t" r="r" b="b"/>
              <a:pathLst>
                <a:path w="6434" h="5362" extrusionOk="0">
                  <a:moveTo>
                    <a:pt x="2905" y="1"/>
                  </a:moveTo>
                  <a:lnTo>
                    <a:pt x="1" y="2905"/>
                  </a:lnTo>
                  <a:lnTo>
                    <a:pt x="1" y="5361"/>
                  </a:lnTo>
                  <a:lnTo>
                    <a:pt x="1073" y="5361"/>
                  </a:lnTo>
                  <a:lnTo>
                    <a:pt x="1073" y="4288"/>
                  </a:lnTo>
                  <a:lnTo>
                    <a:pt x="2679" y="4288"/>
                  </a:lnTo>
                  <a:lnTo>
                    <a:pt x="2679" y="5361"/>
                  </a:lnTo>
                  <a:lnTo>
                    <a:pt x="3752" y="5361"/>
                  </a:lnTo>
                  <a:lnTo>
                    <a:pt x="3752" y="4288"/>
                  </a:lnTo>
                  <a:lnTo>
                    <a:pt x="5361" y="4288"/>
                  </a:lnTo>
                  <a:lnTo>
                    <a:pt x="5361" y="5361"/>
                  </a:lnTo>
                  <a:lnTo>
                    <a:pt x="6434" y="5361"/>
                  </a:lnTo>
                  <a:lnTo>
                    <a:pt x="6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6">
              <a:extLst>
                <a:ext uri="{FF2B5EF4-FFF2-40B4-BE49-F238E27FC236}">
                  <a16:creationId xmlns:a16="http://schemas.microsoft.com/office/drawing/2014/main" id="{CB02FD67-F014-94AF-6BF2-8018233DEE6E}"/>
                </a:ext>
              </a:extLst>
            </p:cNvPr>
            <p:cNvSpPr/>
            <p:nvPr/>
          </p:nvSpPr>
          <p:spPr>
            <a:xfrm>
              <a:off x="816691" y="4351932"/>
              <a:ext cx="165502" cy="87855"/>
            </a:xfrm>
            <a:custGeom>
              <a:avLst/>
              <a:gdLst/>
              <a:ahLst/>
              <a:cxnLst/>
              <a:rect l="l" t="t" r="r" b="b"/>
              <a:pathLst>
                <a:path w="6064" h="3219" extrusionOk="0">
                  <a:moveTo>
                    <a:pt x="1" y="0"/>
                  </a:moveTo>
                  <a:lnTo>
                    <a:pt x="1" y="3218"/>
                  </a:lnTo>
                  <a:lnTo>
                    <a:pt x="3530" y="3218"/>
                  </a:lnTo>
                  <a:lnTo>
                    <a:pt x="6063" y="685"/>
                  </a:lnTo>
                  <a:lnTo>
                    <a:pt x="4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594;p63">
            <a:extLst>
              <a:ext uri="{FF2B5EF4-FFF2-40B4-BE49-F238E27FC236}">
                <a16:creationId xmlns:a16="http://schemas.microsoft.com/office/drawing/2014/main" id="{07E52A1E-DC26-BC17-FE43-619A6465EFF8}"/>
              </a:ext>
            </a:extLst>
          </p:cNvPr>
          <p:cNvGrpSpPr/>
          <p:nvPr/>
        </p:nvGrpSpPr>
        <p:grpSpPr>
          <a:xfrm>
            <a:off x="1231783" y="1589322"/>
            <a:ext cx="439873" cy="500353"/>
            <a:chOff x="3151482" y="4027752"/>
            <a:chExt cx="439873" cy="500353"/>
          </a:xfrm>
          <a:solidFill>
            <a:schemeClr val="accent2"/>
          </a:solidFill>
        </p:grpSpPr>
        <p:sp>
          <p:nvSpPr>
            <p:cNvPr id="3" name="Google Shape;1595;p63">
              <a:extLst>
                <a:ext uri="{FF2B5EF4-FFF2-40B4-BE49-F238E27FC236}">
                  <a16:creationId xmlns:a16="http://schemas.microsoft.com/office/drawing/2014/main" id="{C76286DD-91A9-B2B1-99A9-6CCF39245403}"/>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96;p63">
              <a:extLst>
                <a:ext uri="{FF2B5EF4-FFF2-40B4-BE49-F238E27FC236}">
                  <a16:creationId xmlns:a16="http://schemas.microsoft.com/office/drawing/2014/main" id="{1B6A7E69-9F02-8E83-8CA9-7945C3D889C9}"/>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97;p63">
              <a:extLst>
                <a:ext uri="{FF2B5EF4-FFF2-40B4-BE49-F238E27FC236}">
                  <a16:creationId xmlns:a16="http://schemas.microsoft.com/office/drawing/2014/main" id="{55AA60AE-040F-7C54-A9E2-FC66DA3B209D}"/>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98;p63">
              <a:extLst>
                <a:ext uri="{FF2B5EF4-FFF2-40B4-BE49-F238E27FC236}">
                  <a16:creationId xmlns:a16="http://schemas.microsoft.com/office/drawing/2014/main" id="{CCB2BA00-4F31-27E4-949E-98D07A196A00}"/>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99;p63">
              <a:extLst>
                <a:ext uri="{FF2B5EF4-FFF2-40B4-BE49-F238E27FC236}">
                  <a16:creationId xmlns:a16="http://schemas.microsoft.com/office/drawing/2014/main" id="{B5D13E5A-F049-5168-C7BE-34A092C5D024}"/>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00;p63">
              <a:extLst>
                <a:ext uri="{FF2B5EF4-FFF2-40B4-BE49-F238E27FC236}">
                  <a16:creationId xmlns:a16="http://schemas.microsoft.com/office/drawing/2014/main" id="{5F6CA9F3-9155-C6F1-0FB5-7844B0999205}"/>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01;p63">
              <a:extLst>
                <a:ext uri="{FF2B5EF4-FFF2-40B4-BE49-F238E27FC236}">
                  <a16:creationId xmlns:a16="http://schemas.microsoft.com/office/drawing/2014/main" id="{4D0EAD76-B262-43A4-37BE-8F3D6D147269}"/>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02;p63">
              <a:extLst>
                <a:ext uri="{FF2B5EF4-FFF2-40B4-BE49-F238E27FC236}">
                  <a16:creationId xmlns:a16="http://schemas.microsoft.com/office/drawing/2014/main" id="{EE8B8E3C-F668-10FD-D486-5492C7BC3075}"/>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03;p63">
              <a:extLst>
                <a:ext uri="{FF2B5EF4-FFF2-40B4-BE49-F238E27FC236}">
                  <a16:creationId xmlns:a16="http://schemas.microsoft.com/office/drawing/2014/main" id="{ECB0FAF1-5493-D48D-8835-4BFE8D10F62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32733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10" name="RingCentral AI Receptionist">
            <a:hlinkClick r:id="" action="ppaction://media"/>
            <a:extLst>
              <a:ext uri="{FF2B5EF4-FFF2-40B4-BE49-F238E27FC236}">
                <a16:creationId xmlns:a16="http://schemas.microsoft.com/office/drawing/2014/main" id="{A7B91E10-C07F-E75A-0E96-E2F3EB8F7DE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9957" y="1088947"/>
            <a:ext cx="6024086" cy="3388548"/>
          </a:xfrm>
          <a:prstGeom prst="rect">
            <a:avLst/>
          </a:prstGeom>
          <a:ln>
            <a:noFill/>
          </a:ln>
          <a:effectLst>
            <a:outerShdw blurRad="190500" algn="tl" rotWithShape="0">
              <a:srgbClr val="000000">
                <a:alpha val="70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Vid. </a:t>
            </a:r>
            <a:r>
              <a:rPr lang="en-US" sz="1200" i="1" dirty="0"/>
              <a:t>RingCentral AI Receptionist</a:t>
            </a:r>
            <a:r>
              <a:rPr lang="en-US" sz="1200" i="1" baseline="30000" dirty="0"/>
              <a:t> [5]</a:t>
            </a:r>
            <a:endParaRPr lang="en-US" sz="1200" i="1" dirty="0"/>
          </a:p>
        </p:txBody>
      </p:sp>
    </p:spTree>
    <p:extLst>
      <p:ext uri="{BB962C8B-B14F-4D97-AF65-F5344CB8AC3E}">
        <p14:creationId xmlns:p14="http://schemas.microsoft.com/office/powerpoint/2010/main" val="2888390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1B088E8A-E523-6593-06BE-20C26754B0E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9576655-9D72-2B5F-5882-7074B4BAC72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pic>
        <p:nvPicPr>
          <p:cNvPr id="3" name="Picture 2">
            <a:extLst>
              <a:ext uri="{FF2B5EF4-FFF2-40B4-BE49-F238E27FC236}">
                <a16:creationId xmlns:a16="http://schemas.microsoft.com/office/drawing/2014/main" id="{D1E756FF-42DC-0E66-519E-1BD9EA3AA7ED}"/>
              </a:ext>
            </a:extLst>
          </p:cNvPr>
          <p:cNvPicPr>
            <a:picLocks noChangeAspect="1"/>
          </p:cNvPicPr>
          <p:nvPr/>
        </p:nvPicPr>
        <p:blipFill>
          <a:blip r:embed="rId3"/>
          <a:stretch>
            <a:fillRect/>
          </a:stretch>
        </p:blipFill>
        <p:spPr>
          <a:xfrm>
            <a:off x="1677638" y="1058372"/>
            <a:ext cx="5788724" cy="3399265"/>
          </a:xfrm>
          <a:prstGeom prst="rect">
            <a:avLst/>
          </a:prstGeom>
          <a:ln>
            <a:noFill/>
          </a:ln>
          <a:effectLst>
            <a:outerShdw blurRad="292100" dist="139700" dir="2700000" algn="tl" rotWithShape="0">
              <a:srgbClr val="333333">
                <a:alpha val="65000"/>
              </a:srgbClr>
            </a:outerShdw>
          </a:effectLst>
        </p:spPr>
      </p:pic>
      <p:sp>
        <p:nvSpPr>
          <p:cNvPr id="27" name="Google Shape;1024;p56">
            <a:extLst>
              <a:ext uri="{FF2B5EF4-FFF2-40B4-BE49-F238E27FC236}">
                <a16:creationId xmlns:a16="http://schemas.microsoft.com/office/drawing/2014/main" id="{99195324-6C55-5C70-A793-24EA72D087DD}"/>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hlinkClick r:id="rId4"/>
              </a:rPr>
              <a:t>Features of Manus </a:t>
            </a:r>
            <a:r>
              <a:rPr lang="en-US" sz="1200" i="1" dirty="0"/>
              <a:t>- “the second </a:t>
            </a:r>
            <a:r>
              <a:rPr lang="en-US" sz="1200" i="1" dirty="0" err="1"/>
              <a:t>DeepSeek</a:t>
            </a:r>
            <a:r>
              <a:rPr lang="en-US" sz="1200" i="1" dirty="0"/>
              <a:t> moment” </a:t>
            </a:r>
            <a:r>
              <a:rPr lang="en-US" sz="1200" i="1" baseline="30000" dirty="0"/>
              <a:t>[6]</a:t>
            </a:r>
            <a:endParaRPr lang="en-US" sz="1200" i="1" dirty="0"/>
          </a:p>
        </p:txBody>
      </p:sp>
    </p:spTree>
    <p:extLst>
      <p:ext uri="{BB962C8B-B14F-4D97-AF65-F5344CB8AC3E}">
        <p14:creationId xmlns:p14="http://schemas.microsoft.com/office/powerpoint/2010/main" val="451374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621F61C8-C843-5CB5-154D-62DAB91C001D}"/>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83ACA3D-38DF-8EF7-3531-9173B9C1CA8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27" name="Google Shape;1024;p56">
            <a:extLst>
              <a:ext uri="{FF2B5EF4-FFF2-40B4-BE49-F238E27FC236}">
                <a16:creationId xmlns:a16="http://schemas.microsoft.com/office/drawing/2014/main" id="{1281DF25-FD3F-7E7D-8E30-7AD3A1147B8A}"/>
              </a:ext>
            </a:extLst>
          </p:cNvPr>
          <p:cNvSpPr txBox="1">
            <a:spLocks noGrp="1"/>
          </p:cNvSpPr>
          <p:nvPr>
            <p:ph type="subTitle" idx="1"/>
          </p:nvPr>
        </p:nvSpPr>
        <p:spPr>
          <a:xfrm>
            <a:off x="1559957" y="4513524"/>
            <a:ext cx="6024086"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a:t>
            </a:r>
            <a:r>
              <a:rPr lang="en-US" sz="1200" i="1" dirty="0"/>
              <a:t>Gemini Deep Research - Google</a:t>
            </a:r>
          </a:p>
        </p:txBody>
      </p:sp>
      <p:pic>
        <p:nvPicPr>
          <p:cNvPr id="4" name="Picture 3">
            <a:extLst>
              <a:ext uri="{FF2B5EF4-FFF2-40B4-BE49-F238E27FC236}">
                <a16:creationId xmlns:a16="http://schemas.microsoft.com/office/drawing/2014/main" id="{D17A8444-6F8F-3631-57EF-26B35E438297}"/>
              </a:ext>
            </a:extLst>
          </p:cNvPr>
          <p:cNvPicPr>
            <a:picLocks noChangeAspect="1"/>
          </p:cNvPicPr>
          <p:nvPr/>
        </p:nvPicPr>
        <p:blipFill>
          <a:blip r:embed="rId3"/>
          <a:stretch>
            <a:fillRect/>
          </a:stretch>
        </p:blipFill>
        <p:spPr>
          <a:xfrm>
            <a:off x="1276350" y="1115127"/>
            <a:ext cx="6591300" cy="33450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3831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5E67F7B-13E6-9E4E-C0FE-5E88D4886664}"/>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A2A45E94-E909-6EF6-CF2A-231D9B8D700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 </a:t>
            </a:r>
            <a:endParaRPr lang="en-US" dirty="0"/>
          </a:p>
        </p:txBody>
      </p:sp>
      <p:sp>
        <p:nvSpPr>
          <p:cNvPr id="5" name="Google Shape;1024;p56">
            <a:extLst>
              <a:ext uri="{FF2B5EF4-FFF2-40B4-BE49-F238E27FC236}">
                <a16:creationId xmlns:a16="http://schemas.microsoft.com/office/drawing/2014/main" id="{2BE2B70F-5A04-C51D-5B4B-CF382272A65E}"/>
              </a:ext>
            </a:extLst>
          </p:cNvPr>
          <p:cNvSpPr txBox="1">
            <a:spLocks noGrp="1"/>
          </p:cNvSpPr>
          <p:nvPr>
            <p:ph type="subTitle" idx="1"/>
          </p:nvPr>
        </p:nvSpPr>
        <p:spPr>
          <a:xfrm>
            <a:off x="855800" y="1154430"/>
            <a:ext cx="7704000" cy="3638550"/>
          </a:xfrm>
          <a:prstGeom prst="rect">
            <a:avLst/>
          </a:prstGeom>
        </p:spPr>
        <p:txBody>
          <a:bodyPr spcFirstLastPara="1" wrap="square" lIns="91425" tIns="91425" rIns="91425" bIns="91425" anchor="t" anchorCtr="0">
            <a:noAutofit/>
          </a:bodyPr>
          <a:lstStyle/>
          <a:p>
            <a:pPr marL="285750" indent="-285750" algn="just">
              <a:spcAft>
                <a:spcPts val="600"/>
              </a:spcAft>
              <a:buSzPct val="100000"/>
              <a:buFont typeface="Wingdings" panose="05000000000000000000" pitchFamily="2" charset="2"/>
              <a:buChar char="Ø"/>
            </a:pPr>
            <a:r>
              <a:rPr lang="en-US" b="1" i="1" dirty="0"/>
              <a:t>Software Development</a:t>
            </a:r>
            <a:r>
              <a:rPr lang="en-US" dirty="0"/>
              <a:t>: Automate coding tasks, create test cases, optimize code </a:t>
            </a:r>
            <a:r>
              <a:rPr lang="en-US" baseline="30000" dirty="0"/>
              <a:t>[2]</a:t>
            </a:r>
            <a:r>
              <a:rPr lang="en-US" dirty="0"/>
              <a:t>. </a:t>
            </a:r>
            <a:endParaRPr lang="en-US" b="1" i="1" dirty="0"/>
          </a:p>
          <a:p>
            <a:pPr marL="285750" lvl="0" indent="-285750" algn="just" rtl="0">
              <a:spcBef>
                <a:spcPts val="0"/>
              </a:spcBef>
              <a:spcAft>
                <a:spcPts val="600"/>
              </a:spcAft>
              <a:buSzPct val="100000"/>
              <a:buFont typeface="Wingdings" panose="05000000000000000000" pitchFamily="2" charset="2"/>
              <a:buChar char="Ø"/>
            </a:pPr>
            <a:r>
              <a:rPr lang="en-US" b="1" i="1" dirty="0"/>
              <a:t>Healthcare</a:t>
            </a:r>
            <a:r>
              <a:rPr lang="en-US" dirty="0"/>
              <a:t>: Automated appointment scheduling, patient management, drug management, personalized treatment planning, medical diagnostics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Finance</a:t>
            </a:r>
            <a:r>
              <a:rPr lang="en-US" dirty="0"/>
              <a:t>: Fraud detection, automated trading systems, personalized financial planning, risk management, compliance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Logistics and Supply Chain Management</a:t>
            </a:r>
            <a:r>
              <a:rPr lang="en-US" dirty="0"/>
              <a:t>: Inventory optimization, route optimization, demand forecasting, automated procurement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Human Resources</a:t>
            </a:r>
            <a:r>
              <a:rPr lang="en-US" dirty="0"/>
              <a:t>: Automate recruiting and training processes, manage payroll, handle employee queries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Manufacturing</a:t>
            </a:r>
            <a:r>
              <a:rPr lang="en-US" dirty="0"/>
              <a:t>: Predictive maintenance, inventory management, robotic assembly </a:t>
            </a:r>
            <a:r>
              <a:rPr lang="en-US" baseline="30000" dirty="0"/>
              <a:t>[7]</a:t>
            </a:r>
            <a:r>
              <a:rPr lang="en-US" dirty="0"/>
              <a:t>. </a:t>
            </a:r>
          </a:p>
          <a:p>
            <a:pPr marL="285750" lvl="0" indent="-285750" algn="just" rtl="0">
              <a:spcBef>
                <a:spcPts val="0"/>
              </a:spcBef>
              <a:spcAft>
                <a:spcPts val="600"/>
              </a:spcAft>
              <a:buSzPct val="100000"/>
              <a:buFont typeface="Wingdings" panose="05000000000000000000" pitchFamily="2" charset="2"/>
              <a:buChar char="Ø"/>
            </a:pPr>
            <a:r>
              <a:rPr lang="en-US" b="1" i="1" dirty="0"/>
              <a:t>Education</a:t>
            </a:r>
            <a:r>
              <a:rPr lang="en-US" dirty="0"/>
              <a:t>: Personalized learning paths, AI tutors </a:t>
            </a:r>
            <a:r>
              <a:rPr lang="en-US" baseline="30000" dirty="0"/>
              <a:t>[7]</a:t>
            </a:r>
            <a:r>
              <a:rPr lang="en-US" dirty="0"/>
              <a:t>.</a:t>
            </a:r>
          </a:p>
          <a:p>
            <a:pPr marL="285750" lvl="0" indent="-285750" algn="just" rtl="0">
              <a:spcBef>
                <a:spcPts val="0"/>
              </a:spcBef>
              <a:spcAft>
                <a:spcPts val="600"/>
              </a:spcAft>
              <a:buSzPct val="100000"/>
              <a:buFont typeface="Wingdings" panose="05000000000000000000" pitchFamily="2" charset="2"/>
              <a:buChar char="Ø"/>
            </a:pPr>
            <a:r>
              <a:rPr lang="en-US" dirty="0"/>
              <a:t>…</a:t>
            </a:r>
            <a:endParaRPr dirty="0"/>
          </a:p>
        </p:txBody>
      </p:sp>
    </p:spTree>
    <p:extLst>
      <p:ext uri="{BB962C8B-B14F-4D97-AF65-F5344CB8AC3E}">
        <p14:creationId xmlns:p14="http://schemas.microsoft.com/office/powerpoint/2010/main" val="3186305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50" name="Google Shape;450;p35"/>
          <p:cNvSpPr txBox="1">
            <a:spLocks noGrp="1"/>
          </p:cNvSpPr>
          <p:nvPr>
            <p:ph type="subTitle" idx="3"/>
          </p:nvPr>
        </p:nvSpPr>
        <p:spPr>
          <a:xfrm>
            <a:off x="2917223" y="3297775"/>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Decoding Agentic AI: Its Nature and How It Works</a:t>
            </a:r>
            <a:endParaRPr lang="en-US" sz="1600" dirty="0">
              <a:solidFill>
                <a:srgbClr val="666666"/>
              </a:solidFill>
            </a:endParaRPr>
          </a:p>
        </p:txBody>
      </p:sp>
      <p:sp>
        <p:nvSpPr>
          <p:cNvPr id="451" name="Google Shape;451;p35"/>
          <p:cNvSpPr txBox="1">
            <a:spLocks noGrp="1"/>
          </p:cNvSpPr>
          <p:nvPr>
            <p:ph type="subTitle" idx="1"/>
          </p:nvPr>
        </p:nvSpPr>
        <p:spPr>
          <a:xfrm>
            <a:off x="2917223" y="166110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Introduction to the Development of AI</a:t>
            </a:r>
            <a:endParaRPr dirty="0"/>
          </a:p>
        </p:txBody>
      </p:sp>
      <p:sp>
        <p:nvSpPr>
          <p:cNvPr id="452" name="Google Shape;452;p35"/>
          <p:cNvSpPr txBox="1">
            <a:spLocks noGrp="1"/>
          </p:cNvSpPr>
          <p:nvPr>
            <p:ph type="subTitle" idx="2"/>
          </p:nvPr>
        </p:nvSpPr>
        <p:spPr>
          <a:xfrm>
            <a:off x="2917223" y="2479450"/>
            <a:ext cx="4240500"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Explaining why Agentic AI is the trend of 2025</a:t>
            </a:r>
            <a:endParaRPr dirty="0"/>
          </a:p>
        </p:txBody>
      </p:sp>
      <p:sp>
        <p:nvSpPr>
          <p:cNvPr id="453" name="Google Shape;453;p35"/>
          <p:cNvSpPr txBox="1">
            <a:spLocks noGrp="1"/>
          </p:cNvSpPr>
          <p:nvPr>
            <p:ph type="subTitle" idx="4"/>
          </p:nvPr>
        </p:nvSpPr>
        <p:spPr>
          <a:xfrm>
            <a:off x="2917222" y="4116100"/>
            <a:ext cx="4702777" cy="3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Opportunities and the Future of Agentic AI</a:t>
            </a:r>
          </a:p>
        </p:txBody>
      </p:sp>
      <p:sp>
        <p:nvSpPr>
          <p:cNvPr id="454" name="Google Shape;454;p35"/>
          <p:cNvSpPr txBox="1">
            <a:spLocks noGrp="1"/>
          </p:cNvSpPr>
          <p:nvPr>
            <p:ph type="title" idx="5"/>
          </p:nvPr>
        </p:nvSpPr>
        <p:spPr>
          <a:xfrm>
            <a:off x="1986273" y="140135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55" name="Google Shape;455;p35"/>
          <p:cNvSpPr txBox="1">
            <a:spLocks noGrp="1"/>
          </p:cNvSpPr>
          <p:nvPr>
            <p:ph type="title" idx="7"/>
          </p:nvPr>
        </p:nvSpPr>
        <p:spPr>
          <a:xfrm>
            <a:off x="1986273" y="2219667"/>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6" name="Google Shape;456;p35"/>
          <p:cNvSpPr txBox="1">
            <a:spLocks noGrp="1"/>
          </p:cNvSpPr>
          <p:nvPr>
            <p:ph type="title" idx="8"/>
          </p:nvPr>
        </p:nvSpPr>
        <p:spPr>
          <a:xfrm>
            <a:off x="1986273" y="3856300"/>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57" name="Google Shape;457;p35"/>
          <p:cNvSpPr txBox="1">
            <a:spLocks noGrp="1"/>
          </p:cNvSpPr>
          <p:nvPr>
            <p:ph type="title" idx="6"/>
          </p:nvPr>
        </p:nvSpPr>
        <p:spPr>
          <a:xfrm>
            <a:off x="1986273" y="3037983"/>
            <a:ext cx="5904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8" name="Google Shape;458;p35"/>
          <p:cNvSpPr txBox="1">
            <a:spLocks noGrp="1"/>
          </p:cNvSpPr>
          <p:nvPr>
            <p:ph type="subTitle" idx="9"/>
          </p:nvPr>
        </p:nvSpPr>
        <p:spPr>
          <a:xfrm>
            <a:off x="2917223" y="1401350"/>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Introduce</a:t>
            </a:r>
            <a:endParaRPr dirty="0"/>
          </a:p>
        </p:txBody>
      </p:sp>
      <p:sp>
        <p:nvSpPr>
          <p:cNvPr id="459" name="Google Shape;459;p35"/>
          <p:cNvSpPr txBox="1">
            <a:spLocks noGrp="1"/>
          </p:cNvSpPr>
          <p:nvPr>
            <p:ph type="subTitle" idx="13"/>
          </p:nvPr>
        </p:nvSpPr>
        <p:spPr>
          <a:xfrm>
            <a:off x="2917226" y="2219700"/>
            <a:ext cx="4896737"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Why Agentic AI is the trend of 2025</a:t>
            </a:r>
          </a:p>
        </p:txBody>
      </p:sp>
      <p:sp>
        <p:nvSpPr>
          <p:cNvPr id="460" name="Google Shape;460;p35"/>
          <p:cNvSpPr txBox="1">
            <a:spLocks noGrp="1"/>
          </p:cNvSpPr>
          <p:nvPr>
            <p:ph type="subTitle" idx="14"/>
          </p:nvPr>
        </p:nvSpPr>
        <p:spPr>
          <a:xfrm>
            <a:off x="2917223" y="3037976"/>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Agentic AI</a:t>
            </a:r>
            <a:endParaRPr dirty="0"/>
          </a:p>
        </p:txBody>
      </p:sp>
      <p:sp>
        <p:nvSpPr>
          <p:cNvPr id="461" name="Google Shape;461;p35"/>
          <p:cNvSpPr txBox="1">
            <a:spLocks noGrp="1"/>
          </p:cNvSpPr>
          <p:nvPr>
            <p:ph type="subTitle" idx="15"/>
          </p:nvPr>
        </p:nvSpPr>
        <p:spPr>
          <a:xfrm>
            <a:off x="2917227" y="3856301"/>
            <a:ext cx="42405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Summary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0">
          <a:extLst>
            <a:ext uri="{FF2B5EF4-FFF2-40B4-BE49-F238E27FC236}">
              <a16:creationId xmlns:a16="http://schemas.microsoft.com/office/drawing/2014/main" id="{B8E6D385-97B6-130E-55A3-5DB7D7469516}"/>
            </a:ext>
          </a:extLst>
        </p:cNvPr>
        <p:cNvGrpSpPr/>
        <p:nvPr/>
      </p:nvGrpSpPr>
      <p:grpSpPr>
        <a:xfrm>
          <a:off x="0" y="0"/>
          <a:ext cx="0" cy="0"/>
          <a:chOff x="0" y="0"/>
          <a:chExt cx="0" cy="0"/>
        </a:xfrm>
      </p:grpSpPr>
      <p:sp>
        <p:nvSpPr>
          <p:cNvPr id="531" name="Google Shape;531;p39">
            <a:extLst>
              <a:ext uri="{FF2B5EF4-FFF2-40B4-BE49-F238E27FC236}">
                <a16:creationId xmlns:a16="http://schemas.microsoft.com/office/drawing/2014/main" id="{DF080CE5-FEB4-501B-916F-FAB79A6E695B}"/>
              </a:ext>
            </a:extLst>
          </p:cNvPr>
          <p:cNvSpPr txBox="1">
            <a:spLocks noGrp="1"/>
          </p:cNvSpPr>
          <p:nvPr>
            <p:ph type="title"/>
          </p:nvPr>
        </p:nvSpPr>
        <p:spPr>
          <a:xfrm>
            <a:off x="626193" y="3067625"/>
            <a:ext cx="437552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a:extLst>
              <a:ext uri="{FF2B5EF4-FFF2-40B4-BE49-F238E27FC236}">
                <a16:creationId xmlns:a16="http://schemas.microsoft.com/office/drawing/2014/main" id="{AAE22586-D50D-5390-1E73-51B84DAB5EEE}"/>
              </a:ext>
            </a:extLst>
          </p:cNvPr>
          <p:cNvSpPr txBox="1">
            <a:spLocks noGrp="1"/>
          </p:cNvSpPr>
          <p:nvPr>
            <p:ph type="subTitle" idx="1"/>
          </p:nvPr>
        </p:nvSpPr>
        <p:spPr>
          <a:xfrm>
            <a:off x="713225" y="1028175"/>
            <a:ext cx="4371300" cy="27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000" dirty="0"/>
              <a:t>How Agentic</a:t>
            </a:r>
          </a:p>
          <a:p>
            <a:pPr marL="0" lvl="0" indent="0" algn="r" rtl="0">
              <a:spcBef>
                <a:spcPts val="0"/>
              </a:spcBef>
              <a:spcAft>
                <a:spcPts val="0"/>
              </a:spcAft>
              <a:buNone/>
            </a:pPr>
            <a:r>
              <a:rPr lang="en-US" sz="4000" dirty="0"/>
              <a:t>AI works ?</a:t>
            </a:r>
          </a:p>
        </p:txBody>
      </p:sp>
      <p:grpSp>
        <p:nvGrpSpPr>
          <p:cNvPr id="533" name="Google Shape;533;p39">
            <a:extLst>
              <a:ext uri="{FF2B5EF4-FFF2-40B4-BE49-F238E27FC236}">
                <a16:creationId xmlns:a16="http://schemas.microsoft.com/office/drawing/2014/main" id="{05ABCB20-666B-2991-B4BC-AC26B8C07117}"/>
              </a:ext>
            </a:extLst>
          </p:cNvPr>
          <p:cNvGrpSpPr/>
          <p:nvPr/>
        </p:nvGrpSpPr>
        <p:grpSpPr>
          <a:xfrm>
            <a:off x="5824825" y="1527650"/>
            <a:ext cx="2854173" cy="2794752"/>
            <a:chOff x="5824825" y="1527650"/>
            <a:chExt cx="2854173" cy="2794752"/>
          </a:xfrm>
        </p:grpSpPr>
        <p:sp>
          <p:nvSpPr>
            <p:cNvPr id="534" name="Google Shape;534;p39">
              <a:extLst>
                <a:ext uri="{FF2B5EF4-FFF2-40B4-BE49-F238E27FC236}">
                  <a16:creationId xmlns:a16="http://schemas.microsoft.com/office/drawing/2014/main" id="{E6C331DD-C024-05A8-ED6D-4EE6459FC839}"/>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4F22E94A-52C1-DFE0-C298-962809774773}"/>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a:extLst>
                <a:ext uri="{FF2B5EF4-FFF2-40B4-BE49-F238E27FC236}">
                  <a16:creationId xmlns:a16="http://schemas.microsoft.com/office/drawing/2014/main" id="{1CFC71C1-A36D-8900-4DF7-E36CC1D9495E}"/>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a:extLst>
                <a:ext uri="{FF2B5EF4-FFF2-40B4-BE49-F238E27FC236}">
                  <a16:creationId xmlns:a16="http://schemas.microsoft.com/office/drawing/2014/main" id="{FD7CFC1B-45A7-1212-1EC2-65A4FE05B572}"/>
                </a:ext>
              </a:extLst>
            </p:cNvPr>
            <p:cNvGrpSpPr/>
            <p:nvPr/>
          </p:nvGrpSpPr>
          <p:grpSpPr>
            <a:xfrm>
              <a:off x="5824825" y="1527650"/>
              <a:ext cx="2854173" cy="2794752"/>
              <a:chOff x="5824825" y="1527650"/>
              <a:chExt cx="2854173" cy="2794752"/>
            </a:xfrm>
          </p:grpSpPr>
          <p:sp>
            <p:nvSpPr>
              <p:cNvPr id="538" name="Google Shape;538;p39">
                <a:extLst>
                  <a:ext uri="{FF2B5EF4-FFF2-40B4-BE49-F238E27FC236}">
                    <a16:creationId xmlns:a16="http://schemas.microsoft.com/office/drawing/2014/main" id="{ECB70B7F-217F-96F6-3CDA-16C6882E3042}"/>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a:extLst>
                  <a:ext uri="{FF2B5EF4-FFF2-40B4-BE49-F238E27FC236}">
                    <a16:creationId xmlns:a16="http://schemas.microsoft.com/office/drawing/2014/main" id="{1AE3CD8B-572B-A63D-920F-E4FE91EB4237}"/>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a:extLst>
                  <a:ext uri="{FF2B5EF4-FFF2-40B4-BE49-F238E27FC236}">
                    <a16:creationId xmlns:a16="http://schemas.microsoft.com/office/drawing/2014/main" id="{56881CCD-9F1D-988F-79F4-34252B0AAE15}"/>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a:extLst>
                  <a:ext uri="{FF2B5EF4-FFF2-40B4-BE49-F238E27FC236}">
                    <a16:creationId xmlns:a16="http://schemas.microsoft.com/office/drawing/2014/main" id="{38BD3653-C734-3EF1-51C5-577F29163859}"/>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573352DD-65B8-A99B-2AB2-0E9A884223AE}"/>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99E57661-BA6A-EFD5-4D0D-365FA2AF924F}"/>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E82E75F8-A76B-1006-597F-9001365A111A}"/>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7066DAFC-9C53-020B-EB0B-4740A5CDB27A}"/>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3F8861F9-3BF4-B747-8DC2-196CD8AD2168}"/>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DDA81F6F-D5CF-98B7-2B86-1FD05F444E7C}"/>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AE9B5577-A3CE-71B4-D758-3832D6803A39}"/>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81926662-14B0-429B-4C78-609511E745BC}"/>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751E1F03-B423-35C9-5B73-FA5B7DA70ADB}"/>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02DEF101-E414-F176-88DE-2275B54BFDAA}"/>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F825CDC1-EA7A-38EF-FEA4-B7280C225D36}"/>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10AC304C-A7D4-C9A6-454F-3DE4A1D109A3}"/>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9BAF43A2-B1DB-89FC-830D-241213654939}"/>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26978605-0280-0DB2-61A1-5CCAA561A1C5}"/>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975A5269-C882-8A44-AAA9-9C03C53EF9F1}"/>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3829BE25-A8DA-79ED-ABB1-0607AE016084}"/>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C93E2075-4AF8-7EB4-72CF-FD7A08366E01}"/>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DA1309CA-607B-1A9A-B992-AF9E24E5F27D}"/>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4004B3D3-F316-9296-1299-024C9D248BDE}"/>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014E3F73-2373-E00F-EDEB-A3BCC5D08443}"/>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84096192-D5A8-8FD9-0951-2161051B4376}"/>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5A742731-B207-829C-1E39-3B43BBCAD364}"/>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6F91E19A-D1BE-51FF-BF53-2C117D04599C}"/>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E14A53A6-6B20-B354-F52D-A9139F993134}"/>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7C424781-159D-E9C9-B137-13B5B4B86C1D}"/>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291E792E-9D72-DE76-6FD2-133B6CF44B5F}"/>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63680CF6-B80E-069C-8F05-3454262BA0F7}"/>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27E1AF72-7865-B3C8-0124-C3DE0C06625C}"/>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89D08275-5645-60CB-4AEF-4DEDF134EEA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3C657FBB-622F-92D6-11CF-09A81EFFF181}"/>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761C813E-BF66-3EB0-2253-A31796D15C45}"/>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9471C5C4-967A-DEAC-07A8-2573A6F3FFC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a:extLst>
                  <a:ext uri="{FF2B5EF4-FFF2-40B4-BE49-F238E27FC236}">
                    <a16:creationId xmlns:a16="http://schemas.microsoft.com/office/drawing/2014/main" id="{D37D8592-CB2A-7BE4-FF92-899BEAF3340F}"/>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088E0E55-1C40-D0CE-2859-AED323EBC60F}"/>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F733C5C9-4E8B-CA34-0CB0-C5A4C76FF195}"/>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a:extLst>
                  <a:ext uri="{FF2B5EF4-FFF2-40B4-BE49-F238E27FC236}">
                    <a16:creationId xmlns:a16="http://schemas.microsoft.com/office/drawing/2014/main" id="{3653F5B5-8CCA-15F8-3A06-8CB126F7261E}"/>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a:extLst>
                  <a:ext uri="{FF2B5EF4-FFF2-40B4-BE49-F238E27FC236}">
                    <a16:creationId xmlns:a16="http://schemas.microsoft.com/office/drawing/2014/main" id="{900C0820-3FEF-2D50-0A13-4BACEFB15CB5}"/>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a:extLst>
                  <a:ext uri="{FF2B5EF4-FFF2-40B4-BE49-F238E27FC236}">
                    <a16:creationId xmlns:a16="http://schemas.microsoft.com/office/drawing/2014/main" id="{5393BF84-7BA2-F183-32C4-B5FDF1E54539}"/>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a:extLst>
                  <a:ext uri="{FF2B5EF4-FFF2-40B4-BE49-F238E27FC236}">
                    <a16:creationId xmlns:a16="http://schemas.microsoft.com/office/drawing/2014/main" id="{81E5460D-62CD-52DF-DA11-F7D9664734A8}"/>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a:extLst>
                  <a:ext uri="{FF2B5EF4-FFF2-40B4-BE49-F238E27FC236}">
                    <a16:creationId xmlns:a16="http://schemas.microsoft.com/office/drawing/2014/main" id="{3188BA44-4026-D855-6265-9AF3DF13CC74}"/>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a:extLst>
                  <a:ext uri="{FF2B5EF4-FFF2-40B4-BE49-F238E27FC236}">
                    <a16:creationId xmlns:a16="http://schemas.microsoft.com/office/drawing/2014/main" id="{3CCEC2BD-0026-E358-796A-E99389996BD3}"/>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a:extLst>
                  <a:ext uri="{FF2B5EF4-FFF2-40B4-BE49-F238E27FC236}">
                    <a16:creationId xmlns:a16="http://schemas.microsoft.com/office/drawing/2014/main" id="{C3F93296-386E-2E22-DDF1-A261B63BB2FB}"/>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a:extLst>
                  <a:ext uri="{FF2B5EF4-FFF2-40B4-BE49-F238E27FC236}">
                    <a16:creationId xmlns:a16="http://schemas.microsoft.com/office/drawing/2014/main" id="{F3E737A0-00F8-9C4C-39DC-D2126486A26E}"/>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a:extLst>
                  <a:ext uri="{FF2B5EF4-FFF2-40B4-BE49-F238E27FC236}">
                    <a16:creationId xmlns:a16="http://schemas.microsoft.com/office/drawing/2014/main" id="{329AA057-4836-7E96-0B1C-825603E72199}"/>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a:extLst>
                  <a:ext uri="{FF2B5EF4-FFF2-40B4-BE49-F238E27FC236}">
                    <a16:creationId xmlns:a16="http://schemas.microsoft.com/office/drawing/2014/main" id="{A0E89F04-781C-99AC-02EB-25CDA37D7A99}"/>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a:extLst>
                  <a:ext uri="{FF2B5EF4-FFF2-40B4-BE49-F238E27FC236}">
                    <a16:creationId xmlns:a16="http://schemas.microsoft.com/office/drawing/2014/main" id="{A461313E-CA59-DDC7-B8B4-F2497730A92A}"/>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a:extLst>
                  <a:ext uri="{FF2B5EF4-FFF2-40B4-BE49-F238E27FC236}">
                    <a16:creationId xmlns:a16="http://schemas.microsoft.com/office/drawing/2014/main" id="{43CEBD84-B984-803A-715E-B162B23ED801}"/>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a:extLst>
                  <a:ext uri="{FF2B5EF4-FFF2-40B4-BE49-F238E27FC236}">
                    <a16:creationId xmlns:a16="http://schemas.microsoft.com/office/drawing/2014/main" id="{E9DEAD17-5420-2BC6-1393-085A2D104493}"/>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a:extLst>
                  <a:ext uri="{FF2B5EF4-FFF2-40B4-BE49-F238E27FC236}">
                    <a16:creationId xmlns:a16="http://schemas.microsoft.com/office/drawing/2014/main" id="{8E37EC1A-AE01-207B-55AA-F519DD99CB08}"/>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a:extLst>
                  <a:ext uri="{FF2B5EF4-FFF2-40B4-BE49-F238E27FC236}">
                    <a16:creationId xmlns:a16="http://schemas.microsoft.com/office/drawing/2014/main" id="{5D6BBDE4-06B1-359F-F867-14D1621A89D8}"/>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a:extLst>
                  <a:ext uri="{FF2B5EF4-FFF2-40B4-BE49-F238E27FC236}">
                    <a16:creationId xmlns:a16="http://schemas.microsoft.com/office/drawing/2014/main" id="{7AA7927A-2137-0723-3533-A88C7C5689CB}"/>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a:extLst>
                  <a:ext uri="{FF2B5EF4-FFF2-40B4-BE49-F238E27FC236}">
                    <a16:creationId xmlns:a16="http://schemas.microsoft.com/office/drawing/2014/main" id="{C329FE5D-296B-CCD7-C5C5-1D28BCF6BB71}"/>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a:extLst>
                  <a:ext uri="{FF2B5EF4-FFF2-40B4-BE49-F238E27FC236}">
                    <a16:creationId xmlns:a16="http://schemas.microsoft.com/office/drawing/2014/main" id="{DD45A6A8-99A9-5287-AC9A-6BCEF9988333}"/>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a:extLst>
                  <a:ext uri="{FF2B5EF4-FFF2-40B4-BE49-F238E27FC236}">
                    <a16:creationId xmlns:a16="http://schemas.microsoft.com/office/drawing/2014/main" id="{0A779922-2985-7B39-E439-D93A08EA26D5}"/>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a:extLst>
                  <a:ext uri="{FF2B5EF4-FFF2-40B4-BE49-F238E27FC236}">
                    <a16:creationId xmlns:a16="http://schemas.microsoft.com/office/drawing/2014/main" id="{543E6107-1E3C-42EE-ABB2-A8809B90DE57}"/>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a:extLst>
                  <a:ext uri="{FF2B5EF4-FFF2-40B4-BE49-F238E27FC236}">
                    <a16:creationId xmlns:a16="http://schemas.microsoft.com/office/drawing/2014/main" id="{6AD00318-8291-01EA-B773-EBAC18F082FD}"/>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524700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2656505-167B-2569-AD2A-7387C6D6D99E}"/>
            </a:ext>
          </a:extLst>
        </p:cNvPr>
        <p:cNvGrpSpPr/>
        <p:nvPr/>
      </p:nvGrpSpPr>
      <p:grpSpPr>
        <a:xfrm>
          <a:off x="0" y="0"/>
          <a:ext cx="0" cy="0"/>
          <a:chOff x="0" y="0"/>
          <a:chExt cx="0" cy="0"/>
        </a:xfrm>
      </p:grpSpPr>
      <p:pic>
        <p:nvPicPr>
          <p:cNvPr id="11268" name="Picture 4">
            <a:extLst>
              <a:ext uri="{FF2B5EF4-FFF2-40B4-BE49-F238E27FC236}">
                <a16:creationId xmlns:a16="http://schemas.microsoft.com/office/drawing/2014/main" id="{430E66F6-46F0-F9CF-F91F-574601FFD1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519" y="986133"/>
            <a:ext cx="3610221" cy="34150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1A3152D1-7988-0F35-6084-BBB0752CC0B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Workflow</a:t>
            </a:r>
          </a:p>
        </p:txBody>
      </p:sp>
      <p:sp>
        <p:nvSpPr>
          <p:cNvPr id="2" name="Google Shape;869;p49">
            <a:extLst>
              <a:ext uri="{FF2B5EF4-FFF2-40B4-BE49-F238E27FC236}">
                <a16:creationId xmlns:a16="http://schemas.microsoft.com/office/drawing/2014/main" id="{F8D5A8FC-59CB-6930-8805-78957460862C}"/>
              </a:ext>
            </a:extLst>
          </p:cNvPr>
          <p:cNvSpPr txBox="1">
            <a:spLocks noGrp="1"/>
          </p:cNvSpPr>
          <p:nvPr>
            <p:ph type="subTitle" idx="1"/>
          </p:nvPr>
        </p:nvSpPr>
        <p:spPr>
          <a:xfrm>
            <a:off x="358140" y="864212"/>
            <a:ext cx="5120639" cy="4043067"/>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AutoNum type="arabicPeriod"/>
            </a:pPr>
            <a:r>
              <a:rPr lang="en-US" b="1" dirty="0"/>
              <a:t>Perceive: </a:t>
            </a:r>
            <a:r>
              <a:rPr lang="en-US" b="0" i="0" dirty="0">
                <a:effectLst/>
                <a:latin typeface="NVIDIA-APAC"/>
              </a:rPr>
              <a:t>AI agents gather and process data from various sources, such as sensors, databases and digital interfaces.</a:t>
            </a:r>
          </a:p>
          <a:p>
            <a:pPr marL="457200" lvl="0" indent="-317500" algn="just" rtl="0">
              <a:spcBef>
                <a:spcPts val="0"/>
              </a:spcBef>
              <a:spcAft>
                <a:spcPts val="0"/>
              </a:spcAft>
              <a:buSzPts val="1400"/>
              <a:buAutoNum type="arabicPeriod"/>
            </a:pPr>
            <a:endParaRPr lang="en-US" b="0" i="0" dirty="0">
              <a:effectLst/>
              <a:latin typeface="NVIDIA-APAC"/>
            </a:endParaRPr>
          </a:p>
          <a:p>
            <a:pPr marL="457200" lvl="0" indent="-317500" algn="just" rtl="0">
              <a:spcBef>
                <a:spcPts val="0"/>
              </a:spcBef>
              <a:spcAft>
                <a:spcPts val="0"/>
              </a:spcAft>
              <a:buSzPts val="1400"/>
              <a:buAutoNum type="arabicPeriod"/>
            </a:pPr>
            <a:r>
              <a:rPr lang="en-US" b="1" dirty="0"/>
              <a:t>Reason: </a:t>
            </a:r>
            <a:r>
              <a:rPr lang="en-US" dirty="0"/>
              <a:t>A large language model understands tasks, generates solutions and coordinates specialized models for specific functions.</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Act: </a:t>
            </a:r>
            <a:r>
              <a:rPr lang="en-US" dirty="0"/>
              <a:t>Agentic AI can execute tasks based on the plans it has formulated by integrating with external tools and software.</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Learn: </a:t>
            </a:r>
            <a:r>
              <a:rPr lang="en-US" dirty="0"/>
              <a:t>Agentic AI continuously improves through a feedback loop, or “data flywheel”.</a:t>
            </a:r>
          </a:p>
        </p:txBody>
      </p:sp>
      <p:sp>
        <p:nvSpPr>
          <p:cNvPr id="3" name="Google Shape;1024;p56">
            <a:extLst>
              <a:ext uri="{FF2B5EF4-FFF2-40B4-BE49-F238E27FC236}">
                <a16:creationId xmlns:a16="http://schemas.microsoft.com/office/drawing/2014/main" id="{498E7C46-47E1-08FC-AD6D-78DAFB5AE84C}"/>
              </a:ext>
            </a:extLst>
          </p:cNvPr>
          <p:cNvSpPr txBox="1">
            <a:spLocks/>
          </p:cNvSpPr>
          <p:nvPr/>
        </p:nvSpPr>
        <p:spPr>
          <a:xfrm>
            <a:off x="5478779" y="4426434"/>
            <a:ext cx="348996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Agentic AI Workflow </a:t>
            </a:r>
            <a:r>
              <a:rPr lang="en-US" sz="1200" i="1" baseline="30000" dirty="0"/>
              <a:t>[8]</a:t>
            </a:r>
            <a:endParaRPr lang="en-US" sz="1200" i="1" dirty="0"/>
          </a:p>
        </p:txBody>
      </p:sp>
    </p:spTree>
    <p:extLst>
      <p:ext uri="{BB962C8B-B14F-4D97-AF65-F5344CB8AC3E}">
        <p14:creationId xmlns:p14="http://schemas.microsoft.com/office/powerpoint/2010/main" val="1958181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F90043BC-9EEC-D3F4-CD2F-57CD06140CEF}"/>
            </a:ext>
          </a:extLst>
        </p:cNvPr>
        <p:cNvGrpSpPr/>
        <p:nvPr/>
      </p:nvGrpSpPr>
      <p:grpSpPr>
        <a:xfrm>
          <a:off x="0" y="0"/>
          <a:ext cx="0" cy="0"/>
          <a:chOff x="0" y="0"/>
          <a:chExt cx="0" cy="0"/>
        </a:xfrm>
      </p:grpSpPr>
      <p:pic>
        <p:nvPicPr>
          <p:cNvPr id="11268" name="Picture 4">
            <a:extLst>
              <a:ext uri="{FF2B5EF4-FFF2-40B4-BE49-F238E27FC236}">
                <a16:creationId xmlns:a16="http://schemas.microsoft.com/office/drawing/2014/main" id="{F6177461-E14E-BC89-7CDB-4CFF5F09C1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519" y="986133"/>
            <a:ext cx="3610221" cy="341507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85601EBB-77AE-B162-6AA2-9552DEF248B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Workflow</a:t>
            </a:r>
          </a:p>
        </p:txBody>
      </p:sp>
      <p:sp>
        <p:nvSpPr>
          <p:cNvPr id="7" name="Speech Bubble: Oval 6">
            <a:extLst>
              <a:ext uri="{FF2B5EF4-FFF2-40B4-BE49-F238E27FC236}">
                <a16:creationId xmlns:a16="http://schemas.microsoft.com/office/drawing/2014/main" id="{721BA29C-ABAE-8093-6849-8BCD63EFCA2F}"/>
              </a:ext>
            </a:extLst>
          </p:cNvPr>
          <p:cNvSpPr/>
          <p:nvPr/>
        </p:nvSpPr>
        <p:spPr>
          <a:xfrm>
            <a:off x="8058684" y="1762268"/>
            <a:ext cx="1034042" cy="504202"/>
          </a:xfrm>
          <a:prstGeom prst="wedgeEllipseCallout">
            <a:avLst>
              <a:gd name="adj1" fmla="val -48676"/>
              <a:gd name="adj2" fmla="val 67585"/>
            </a:avLst>
          </a:prstGeom>
          <a:solidFill>
            <a:srgbClr val="FFFFFF"/>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Lato" panose="020F0502020204030203" pitchFamily="34" charset="0"/>
                <a:ea typeface="Lato" panose="020F0502020204030203" pitchFamily="34" charset="0"/>
                <a:cs typeface="Lato" panose="020F0502020204030203" pitchFamily="34" charset="0"/>
              </a:rPr>
              <a:t>How ?</a:t>
            </a:r>
          </a:p>
        </p:txBody>
      </p:sp>
      <p:sp>
        <p:nvSpPr>
          <p:cNvPr id="2" name="Google Shape;869;p49">
            <a:extLst>
              <a:ext uri="{FF2B5EF4-FFF2-40B4-BE49-F238E27FC236}">
                <a16:creationId xmlns:a16="http://schemas.microsoft.com/office/drawing/2014/main" id="{643AF8FD-1293-4D5F-6A3D-77E8023ADC46}"/>
              </a:ext>
            </a:extLst>
          </p:cNvPr>
          <p:cNvSpPr txBox="1">
            <a:spLocks noGrp="1"/>
          </p:cNvSpPr>
          <p:nvPr>
            <p:ph type="subTitle" idx="1"/>
          </p:nvPr>
        </p:nvSpPr>
        <p:spPr>
          <a:xfrm>
            <a:off x="358140" y="864212"/>
            <a:ext cx="5120639" cy="4043067"/>
          </a:xfrm>
          <a:prstGeom prst="rect">
            <a:avLst/>
          </a:prstGeom>
        </p:spPr>
        <p:txBody>
          <a:bodyPr spcFirstLastPara="1" wrap="square" lIns="91425" tIns="91425" rIns="91425" bIns="91425" anchor="ctr" anchorCtr="0">
            <a:noAutofit/>
          </a:bodyPr>
          <a:lstStyle/>
          <a:p>
            <a:pPr marL="457200" lvl="0" indent="-317500" algn="just" rtl="0">
              <a:spcBef>
                <a:spcPts val="0"/>
              </a:spcBef>
              <a:spcAft>
                <a:spcPts val="0"/>
              </a:spcAft>
              <a:buSzPts val="1400"/>
              <a:buAutoNum type="arabicPeriod"/>
            </a:pPr>
            <a:r>
              <a:rPr lang="en-US" b="1" dirty="0"/>
              <a:t>Perceive: </a:t>
            </a:r>
            <a:r>
              <a:rPr lang="en-US" b="0" i="0" dirty="0">
                <a:effectLst/>
                <a:latin typeface="NVIDIA-APAC"/>
              </a:rPr>
              <a:t>AI agents gather and process data from various sources, such as sensors, databases and digital interfaces.</a:t>
            </a:r>
          </a:p>
          <a:p>
            <a:pPr marL="457200" lvl="0" indent="-317500" algn="just" rtl="0">
              <a:spcBef>
                <a:spcPts val="0"/>
              </a:spcBef>
              <a:spcAft>
                <a:spcPts val="0"/>
              </a:spcAft>
              <a:buSzPts val="1400"/>
              <a:buAutoNum type="arabicPeriod"/>
            </a:pPr>
            <a:endParaRPr lang="en-US" b="0" i="0" dirty="0">
              <a:effectLst/>
              <a:latin typeface="NVIDIA-APAC"/>
            </a:endParaRPr>
          </a:p>
          <a:p>
            <a:pPr marL="457200" lvl="0" indent="-317500" algn="just" rtl="0">
              <a:spcBef>
                <a:spcPts val="0"/>
              </a:spcBef>
              <a:spcAft>
                <a:spcPts val="0"/>
              </a:spcAft>
              <a:buSzPts val="1400"/>
              <a:buAutoNum type="arabicPeriod"/>
            </a:pPr>
            <a:r>
              <a:rPr lang="en-US" b="1" dirty="0"/>
              <a:t>Reason: </a:t>
            </a:r>
            <a:r>
              <a:rPr lang="en-US" dirty="0"/>
              <a:t>A large language model understands tasks, generates solutions and coordinates specialized models for specific functions.</a:t>
            </a:r>
            <a:endParaRPr lang="en-US" dirty="0">
              <a:solidFill>
                <a:srgbClr val="FF0000"/>
              </a:solidFill>
            </a:endParaRPr>
          </a:p>
          <a:p>
            <a:pPr marL="457200" lvl="0" indent="-317500" algn="just" rtl="0">
              <a:spcBef>
                <a:spcPts val="0"/>
              </a:spcBef>
              <a:spcAft>
                <a:spcPts val="0"/>
              </a:spcAft>
              <a:buSzPts val="1400"/>
              <a:buAutoNum type="arabicPeriod"/>
            </a:pPr>
            <a:endParaRPr lang="en-US" dirty="0">
              <a:solidFill>
                <a:srgbClr val="FF0000"/>
              </a:solidFill>
            </a:endParaRPr>
          </a:p>
          <a:p>
            <a:pPr lvl="0" indent="-320040" algn="just" rtl="0">
              <a:spcBef>
                <a:spcPts val="0"/>
              </a:spcBef>
              <a:spcAft>
                <a:spcPts val="0"/>
              </a:spcAft>
              <a:buClr>
                <a:srgbClr val="FF0000"/>
              </a:buClr>
              <a:buSzPts val="1400"/>
              <a:buFont typeface="+mj-lt"/>
              <a:buAutoNum type="arabicPeriod"/>
            </a:pPr>
            <a:r>
              <a:rPr lang="en-US" b="1" dirty="0">
                <a:solidFill>
                  <a:srgbClr val="FF0000"/>
                </a:solidFill>
              </a:rPr>
              <a:t>Act: </a:t>
            </a:r>
            <a:r>
              <a:rPr lang="en-US" dirty="0">
                <a:solidFill>
                  <a:srgbClr val="FF0000"/>
                </a:solidFill>
              </a:rPr>
              <a:t>Agentic AI can execute tasks based on the plans it has formulated by integrating with external tools and software.</a:t>
            </a:r>
          </a:p>
          <a:p>
            <a:pPr marL="457200" lvl="0" indent="-317500" algn="just" rtl="0">
              <a:spcBef>
                <a:spcPts val="0"/>
              </a:spcBef>
              <a:spcAft>
                <a:spcPts val="0"/>
              </a:spcAft>
              <a:buSzPts val="1400"/>
              <a:buAutoNum type="arabicPeriod"/>
            </a:pPr>
            <a:endParaRPr lang="en-US" dirty="0"/>
          </a:p>
          <a:p>
            <a:pPr marL="457200" lvl="0" indent="-317500" algn="just" rtl="0">
              <a:spcBef>
                <a:spcPts val="0"/>
              </a:spcBef>
              <a:spcAft>
                <a:spcPts val="0"/>
              </a:spcAft>
              <a:buSzPts val="1400"/>
              <a:buAutoNum type="arabicPeriod"/>
            </a:pPr>
            <a:r>
              <a:rPr lang="en-US" b="1" dirty="0"/>
              <a:t>Learn: </a:t>
            </a:r>
            <a:r>
              <a:rPr lang="en-US" dirty="0"/>
              <a:t>Agentic AI continuously improves through a feedback loop, or “data flywheel”.</a:t>
            </a:r>
          </a:p>
        </p:txBody>
      </p:sp>
      <p:sp>
        <p:nvSpPr>
          <p:cNvPr id="3" name="Google Shape;1024;p56">
            <a:extLst>
              <a:ext uri="{FF2B5EF4-FFF2-40B4-BE49-F238E27FC236}">
                <a16:creationId xmlns:a16="http://schemas.microsoft.com/office/drawing/2014/main" id="{17946194-8981-A225-636D-340BFAC9F6FB}"/>
              </a:ext>
            </a:extLst>
          </p:cNvPr>
          <p:cNvSpPr txBox="1">
            <a:spLocks/>
          </p:cNvSpPr>
          <p:nvPr/>
        </p:nvSpPr>
        <p:spPr>
          <a:xfrm>
            <a:off x="5478779" y="4426434"/>
            <a:ext cx="348996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Agentic AI Workflow </a:t>
            </a:r>
            <a:r>
              <a:rPr lang="en-US" sz="1200" i="1" baseline="30000" dirty="0"/>
              <a:t>[8]</a:t>
            </a:r>
            <a:endParaRPr lang="en-US" sz="1200" i="1" dirty="0"/>
          </a:p>
        </p:txBody>
      </p:sp>
      <p:sp>
        <p:nvSpPr>
          <p:cNvPr id="4" name="Rectangle: Rounded Corners 3">
            <a:extLst>
              <a:ext uri="{FF2B5EF4-FFF2-40B4-BE49-F238E27FC236}">
                <a16:creationId xmlns:a16="http://schemas.microsoft.com/office/drawing/2014/main" id="{665913D7-62B4-4446-E38D-574FC2FC9A1D}"/>
              </a:ext>
            </a:extLst>
          </p:cNvPr>
          <p:cNvSpPr/>
          <p:nvPr/>
        </p:nvSpPr>
        <p:spPr>
          <a:xfrm>
            <a:off x="6905002" y="2358639"/>
            <a:ext cx="1153682" cy="572700"/>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08284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87555F00-C4BD-B061-519B-362454BFFE3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51BCD98-1C03-936F-061A-CF47D44E6E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125" y="1452785"/>
            <a:ext cx="3148590" cy="314859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023" name="Google Shape;1023;p56">
            <a:extLst>
              <a:ext uri="{FF2B5EF4-FFF2-40B4-BE49-F238E27FC236}">
                <a16:creationId xmlns:a16="http://schemas.microsoft.com/office/drawing/2014/main" id="{C0CE0AED-4F4F-49E1-9523-20F8CA8F0BDC}"/>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6DC5C915-E2C1-F89C-B1C1-F8C6264D4336}"/>
              </a:ext>
            </a:extLst>
          </p:cNvPr>
          <p:cNvSpPr txBox="1">
            <a:spLocks noGrp="1"/>
          </p:cNvSpPr>
          <p:nvPr>
            <p:ph type="subTitle" idx="1"/>
          </p:nvPr>
        </p:nvSpPr>
        <p:spPr>
          <a:xfrm>
            <a:off x="863125" y="1017725"/>
            <a:ext cx="9594770"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1. How does AI interact with the world ?</a:t>
            </a:r>
          </a:p>
        </p:txBody>
      </p:sp>
      <p:sp>
        <p:nvSpPr>
          <p:cNvPr id="3" name="Google Shape;1024;p56">
            <a:extLst>
              <a:ext uri="{FF2B5EF4-FFF2-40B4-BE49-F238E27FC236}">
                <a16:creationId xmlns:a16="http://schemas.microsoft.com/office/drawing/2014/main" id="{4908794F-9CCD-4D67-865D-D42596AA4DD5}"/>
              </a:ext>
            </a:extLst>
          </p:cNvPr>
          <p:cNvSpPr txBox="1">
            <a:spLocks/>
          </p:cNvSpPr>
          <p:nvPr/>
        </p:nvSpPr>
        <p:spPr>
          <a:xfrm>
            <a:off x="863124" y="4494802"/>
            <a:ext cx="314859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Symbolic AI &amp; Rule-Based Systems </a:t>
            </a:r>
            <a:r>
              <a:rPr lang="en-US" sz="1200" i="1" baseline="30000" dirty="0"/>
              <a:t>[9]</a:t>
            </a:r>
            <a:endParaRPr lang="en-US" sz="1200" i="1" dirty="0"/>
          </a:p>
        </p:txBody>
      </p:sp>
      <p:pic>
        <p:nvPicPr>
          <p:cNvPr id="2056" name="Picture 8" descr="banner image">
            <a:extLst>
              <a:ext uri="{FF2B5EF4-FFF2-40B4-BE49-F238E27FC236}">
                <a16:creationId xmlns:a16="http://schemas.microsoft.com/office/drawing/2014/main" id="{26FA9A42-1637-E507-14FC-F1E3DF7664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1059" y="1436682"/>
            <a:ext cx="3204214" cy="3074224"/>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024;p56">
            <a:extLst>
              <a:ext uri="{FF2B5EF4-FFF2-40B4-BE49-F238E27FC236}">
                <a16:creationId xmlns:a16="http://schemas.microsoft.com/office/drawing/2014/main" id="{72F3B144-87B2-27C7-2634-3B795385FCD2}"/>
              </a:ext>
            </a:extLst>
          </p:cNvPr>
          <p:cNvSpPr txBox="1">
            <a:spLocks/>
          </p:cNvSpPr>
          <p:nvPr/>
        </p:nvSpPr>
        <p:spPr>
          <a:xfrm>
            <a:off x="5002333" y="4494802"/>
            <a:ext cx="3421667"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Application Programming Interface - API</a:t>
            </a:r>
          </a:p>
        </p:txBody>
      </p:sp>
    </p:spTree>
    <p:extLst>
      <p:ext uri="{BB962C8B-B14F-4D97-AF65-F5344CB8AC3E}">
        <p14:creationId xmlns:p14="http://schemas.microsoft.com/office/powerpoint/2010/main" val="18872456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E8902AF3-3F50-6E95-56AF-CD5DE2DDDA0B}"/>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E61A1E47-D556-6A36-267C-E40B03E9C47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83A6F3CD-1042-94B5-BD7B-5706FF336093}"/>
              </a:ext>
            </a:extLst>
          </p:cNvPr>
          <p:cNvSpPr txBox="1">
            <a:spLocks noGrp="1"/>
          </p:cNvSpPr>
          <p:nvPr>
            <p:ph type="subTitle" idx="1"/>
          </p:nvPr>
        </p:nvSpPr>
        <p:spPr>
          <a:xfrm>
            <a:off x="863125" y="1017725"/>
            <a:ext cx="9594770"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1. How does AI interact with the world ?</a:t>
            </a:r>
          </a:p>
        </p:txBody>
      </p:sp>
      <p:sp>
        <p:nvSpPr>
          <p:cNvPr id="4" name="Google Shape;1024;p56">
            <a:extLst>
              <a:ext uri="{FF2B5EF4-FFF2-40B4-BE49-F238E27FC236}">
                <a16:creationId xmlns:a16="http://schemas.microsoft.com/office/drawing/2014/main" id="{1BF892B3-F0A5-9EB9-2CC7-E1FB33ECC5AC}"/>
              </a:ext>
            </a:extLst>
          </p:cNvPr>
          <p:cNvSpPr txBox="1">
            <a:spLocks/>
          </p:cNvSpPr>
          <p:nvPr/>
        </p:nvSpPr>
        <p:spPr>
          <a:xfrm>
            <a:off x="2175547" y="4612223"/>
            <a:ext cx="4792906" cy="2712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A conversation with the ELIZA – NLP computer program </a:t>
            </a:r>
            <a:r>
              <a:rPr lang="en-US" sz="1200" i="1" baseline="30000" dirty="0"/>
              <a:t>[15]</a:t>
            </a:r>
            <a:endParaRPr lang="en-US" sz="1200" i="1" dirty="0"/>
          </a:p>
        </p:txBody>
      </p:sp>
      <p:pic>
        <p:nvPicPr>
          <p:cNvPr id="3074" name="Picture 2" descr="Screenshot showing a terminal-based conversation with the ELIZA program">
            <a:extLst>
              <a:ext uri="{FF2B5EF4-FFF2-40B4-BE49-F238E27FC236}">
                <a16:creationId xmlns:a16="http://schemas.microsoft.com/office/drawing/2014/main" id="{5BA710C4-F28E-32E6-112D-9104D82E74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5546" y="1504172"/>
            <a:ext cx="4792907" cy="3108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54106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C0AE3EE1-FC61-CF09-4EC6-EA0C2EDCD296}"/>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94D56D22-6602-20B8-E637-E6D830DE57C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D54A6137-7A5F-96F3-0841-9CC605218BFA}"/>
              </a:ext>
            </a:extLst>
          </p:cNvPr>
          <p:cNvSpPr txBox="1">
            <a:spLocks noGrp="1"/>
          </p:cNvSpPr>
          <p:nvPr>
            <p:ph type="subTitle" idx="1"/>
          </p:nvPr>
        </p:nvSpPr>
        <p:spPr>
          <a:xfrm>
            <a:off x="863124" y="1017725"/>
            <a:ext cx="8165465"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The Rise of LLMs and Its Limitations</a:t>
            </a:r>
          </a:p>
        </p:txBody>
      </p:sp>
      <p:pic>
        <p:nvPicPr>
          <p:cNvPr id="5" name="Picture 4">
            <a:extLst>
              <a:ext uri="{FF2B5EF4-FFF2-40B4-BE49-F238E27FC236}">
                <a16:creationId xmlns:a16="http://schemas.microsoft.com/office/drawing/2014/main" id="{A9CF5DF8-AF2B-BC65-D0C3-81C152BA0283}"/>
              </a:ext>
            </a:extLst>
          </p:cNvPr>
          <p:cNvPicPr>
            <a:picLocks noChangeAspect="1"/>
          </p:cNvPicPr>
          <p:nvPr/>
        </p:nvPicPr>
        <p:blipFill>
          <a:blip r:embed="rId3"/>
          <a:stretch>
            <a:fillRect/>
          </a:stretch>
        </p:blipFill>
        <p:spPr>
          <a:xfrm>
            <a:off x="863125" y="1590425"/>
            <a:ext cx="3082102" cy="2484825"/>
          </a:xfrm>
          <a:prstGeom prst="rect">
            <a:avLst/>
          </a:prstGeom>
        </p:spPr>
      </p:pic>
      <p:sp>
        <p:nvSpPr>
          <p:cNvPr id="8" name="Google Shape;1024;p56">
            <a:extLst>
              <a:ext uri="{FF2B5EF4-FFF2-40B4-BE49-F238E27FC236}">
                <a16:creationId xmlns:a16="http://schemas.microsoft.com/office/drawing/2014/main" id="{EF6C804E-4F52-F73D-85B6-8FC18D9F3B1D}"/>
              </a:ext>
            </a:extLst>
          </p:cNvPr>
          <p:cNvSpPr txBox="1">
            <a:spLocks/>
          </p:cNvSpPr>
          <p:nvPr/>
        </p:nvSpPr>
        <p:spPr>
          <a:xfrm>
            <a:off x="863125" y="4125775"/>
            <a:ext cx="3082102"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ChatGPT's contextual understanding</a:t>
            </a:r>
          </a:p>
        </p:txBody>
      </p:sp>
      <p:pic>
        <p:nvPicPr>
          <p:cNvPr id="7" name="Picture 6">
            <a:extLst>
              <a:ext uri="{FF2B5EF4-FFF2-40B4-BE49-F238E27FC236}">
                <a16:creationId xmlns:a16="http://schemas.microsoft.com/office/drawing/2014/main" id="{813CD6D7-0ABB-C84E-995C-C3298A3D7B7F}"/>
              </a:ext>
            </a:extLst>
          </p:cNvPr>
          <p:cNvPicPr>
            <a:picLocks noChangeAspect="1"/>
          </p:cNvPicPr>
          <p:nvPr/>
        </p:nvPicPr>
        <p:blipFill>
          <a:blip r:embed="rId4"/>
          <a:stretch>
            <a:fillRect/>
          </a:stretch>
        </p:blipFill>
        <p:spPr>
          <a:xfrm>
            <a:off x="4661442" y="1590425"/>
            <a:ext cx="3619433" cy="2487168"/>
          </a:xfrm>
          <a:prstGeom prst="rect">
            <a:avLst/>
          </a:prstGeom>
        </p:spPr>
      </p:pic>
      <p:sp>
        <p:nvSpPr>
          <p:cNvPr id="9" name="Google Shape;1024;p56">
            <a:extLst>
              <a:ext uri="{FF2B5EF4-FFF2-40B4-BE49-F238E27FC236}">
                <a16:creationId xmlns:a16="http://schemas.microsoft.com/office/drawing/2014/main" id="{03ACA934-7500-4185-ACEE-FB88487AFC8A}"/>
              </a:ext>
            </a:extLst>
          </p:cNvPr>
          <p:cNvSpPr txBox="1">
            <a:spLocks/>
          </p:cNvSpPr>
          <p:nvPr/>
        </p:nvSpPr>
        <p:spPr>
          <a:xfrm>
            <a:off x="4930107" y="4125775"/>
            <a:ext cx="3082102"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ChatGPT’s thinking ability</a:t>
            </a:r>
          </a:p>
        </p:txBody>
      </p:sp>
    </p:spTree>
    <p:extLst>
      <p:ext uri="{BB962C8B-B14F-4D97-AF65-F5344CB8AC3E}">
        <p14:creationId xmlns:p14="http://schemas.microsoft.com/office/powerpoint/2010/main" val="39692049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B115A5B0-6CD1-6D3C-8131-51EA01B48579}"/>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26D76342-CB10-706D-83A8-FB2E4FDF341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2" name="Google Shape;869;p49">
            <a:extLst>
              <a:ext uri="{FF2B5EF4-FFF2-40B4-BE49-F238E27FC236}">
                <a16:creationId xmlns:a16="http://schemas.microsoft.com/office/drawing/2014/main" id="{93D8D6B4-6962-CB22-1D90-9988C9B0657E}"/>
              </a:ext>
            </a:extLst>
          </p:cNvPr>
          <p:cNvSpPr txBox="1">
            <a:spLocks noGrp="1"/>
          </p:cNvSpPr>
          <p:nvPr>
            <p:ph type="subTitle" idx="1"/>
          </p:nvPr>
        </p:nvSpPr>
        <p:spPr>
          <a:xfrm>
            <a:off x="863124" y="1017725"/>
            <a:ext cx="8165465" cy="435060"/>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2. The Rise of LLMs and Its Limitations</a:t>
            </a:r>
          </a:p>
        </p:txBody>
      </p:sp>
      <p:pic>
        <p:nvPicPr>
          <p:cNvPr id="7" name="Picture 6">
            <a:extLst>
              <a:ext uri="{FF2B5EF4-FFF2-40B4-BE49-F238E27FC236}">
                <a16:creationId xmlns:a16="http://schemas.microsoft.com/office/drawing/2014/main" id="{1A40A5AC-7BA4-FAC3-9DAD-88C122837CDF}"/>
              </a:ext>
            </a:extLst>
          </p:cNvPr>
          <p:cNvPicPr>
            <a:picLocks noChangeAspect="1"/>
          </p:cNvPicPr>
          <p:nvPr/>
        </p:nvPicPr>
        <p:blipFill>
          <a:blip r:embed="rId3"/>
          <a:stretch>
            <a:fillRect/>
          </a:stretch>
        </p:blipFill>
        <p:spPr>
          <a:xfrm>
            <a:off x="527570" y="1454942"/>
            <a:ext cx="4044430" cy="2485011"/>
          </a:xfrm>
          <a:prstGeom prst="rect">
            <a:avLst/>
          </a:prstGeom>
        </p:spPr>
      </p:pic>
      <p:sp>
        <p:nvSpPr>
          <p:cNvPr id="9" name="Google Shape;1024;p56">
            <a:extLst>
              <a:ext uri="{FF2B5EF4-FFF2-40B4-BE49-F238E27FC236}">
                <a16:creationId xmlns:a16="http://schemas.microsoft.com/office/drawing/2014/main" id="{F00ABEAE-D96D-92C5-645A-C29F358D95E7}"/>
              </a:ext>
            </a:extLst>
          </p:cNvPr>
          <p:cNvSpPr txBox="1">
            <a:spLocks/>
          </p:cNvSpPr>
          <p:nvPr/>
        </p:nvSpPr>
        <p:spPr>
          <a:xfrm>
            <a:off x="527570" y="4016501"/>
            <a:ext cx="4044430"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Knowledge cut-off date problem</a:t>
            </a:r>
            <a:endParaRPr lang="en-US" sz="1200" i="1" dirty="0"/>
          </a:p>
        </p:txBody>
      </p:sp>
      <p:pic>
        <p:nvPicPr>
          <p:cNvPr id="4" name="Picture 3">
            <a:extLst>
              <a:ext uri="{FF2B5EF4-FFF2-40B4-BE49-F238E27FC236}">
                <a16:creationId xmlns:a16="http://schemas.microsoft.com/office/drawing/2014/main" id="{7DFDB8AA-2407-3088-63CE-47F04500EB96}"/>
              </a:ext>
            </a:extLst>
          </p:cNvPr>
          <p:cNvPicPr>
            <a:picLocks noChangeAspect="1"/>
          </p:cNvPicPr>
          <p:nvPr/>
        </p:nvPicPr>
        <p:blipFill>
          <a:blip r:embed="rId4"/>
          <a:stretch>
            <a:fillRect/>
          </a:stretch>
        </p:blipFill>
        <p:spPr>
          <a:xfrm>
            <a:off x="5143260" y="1452785"/>
            <a:ext cx="3506499" cy="2487168"/>
          </a:xfrm>
          <a:prstGeom prst="rect">
            <a:avLst/>
          </a:prstGeom>
        </p:spPr>
      </p:pic>
      <p:sp>
        <p:nvSpPr>
          <p:cNvPr id="5" name="Google Shape;1024;p56">
            <a:extLst>
              <a:ext uri="{FF2B5EF4-FFF2-40B4-BE49-F238E27FC236}">
                <a16:creationId xmlns:a16="http://schemas.microsoft.com/office/drawing/2014/main" id="{B71772CE-22A0-E5AE-DE95-C9B11ABF7FCE}"/>
              </a:ext>
            </a:extLst>
          </p:cNvPr>
          <p:cNvSpPr txBox="1">
            <a:spLocks/>
          </p:cNvSpPr>
          <p:nvPr/>
        </p:nvSpPr>
        <p:spPr>
          <a:xfrm>
            <a:off x="5143260" y="4016501"/>
            <a:ext cx="3506499"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Hallucination </a:t>
            </a:r>
            <a:r>
              <a:rPr lang="en" sz="1200" i="1" dirty="0"/>
              <a:t>problem</a:t>
            </a:r>
            <a:endParaRPr lang="en-US" sz="1200" i="1" dirty="0"/>
          </a:p>
        </p:txBody>
      </p:sp>
    </p:spTree>
    <p:extLst>
      <p:ext uri="{BB962C8B-B14F-4D97-AF65-F5344CB8AC3E}">
        <p14:creationId xmlns:p14="http://schemas.microsoft.com/office/powerpoint/2010/main" val="2997517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93424AEE-DDED-91EE-3255-CFB26DF6673A}"/>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E899F6D-7685-D76F-9AF9-D789E7E7E3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4F765689-A140-E278-22DB-0037D7075FBE}"/>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EE4C469C-DEDD-A04A-E931-DC4B0EB308DB}"/>
              </a:ext>
            </a:extLst>
          </p:cNvPr>
          <p:cNvSpPr txBox="1">
            <a:spLocks/>
          </p:cNvSpPr>
          <p:nvPr/>
        </p:nvSpPr>
        <p:spPr>
          <a:xfrm>
            <a:off x="1843126" y="4664989"/>
            <a:ext cx="5673578" cy="2572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Overview of RAG </a:t>
            </a:r>
            <a:r>
              <a:rPr lang="en-US" sz="1200" i="1" baseline="30000" dirty="0"/>
              <a:t>[16]</a:t>
            </a:r>
            <a:endParaRPr lang="en-US" sz="1200" i="1" dirty="0"/>
          </a:p>
        </p:txBody>
      </p:sp>
      <p:sp>
        <p:nvSpPr>
          <p:cNvPr id="971" name="Google Shape;869;p49">
            <a:extLst>
              <a:ext uri="{FF2B5EF4-FFF2-40B4-BE49-F238E27FC236}">
                <a16:creationId xmlns:a16="http://schemas.microsoft.com/office/drawing/2014/main" id="{A604C574-D494-4649-B187-05A24B346953}"/>
              </a:ext>
            </a:extLst>
          </p:cNvPr>
          <p:cNvSpPr txBox="1">
            <a:spLocks/>
          </p:cNvSpPr>
          <p:nvPr/>
        </p:nvSpPr>
        <p:spPr>
          <a:xfrm>
            <a:off x="935832" y="1750219"/>
            <a:ext cx="7007050" cy="15216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Retrieval-Augmented Generation - RAG  (Lewis et al., 2020)</a:t>
            </a:r>
          </a:p>
          <a:p>
            <a:pPr marL="139700" indent="0" algn="just">
              <a:buSzPts val="1400"/>
            </a:pPr>
            <a:endParaRPr lang="en-US" dirty="0"/>
          </a:p>
          <a:p>
            <a:pPr marL="139700" indent="0" algn="just">
              <a:buSzPts val="1400"/>
            </a:pPr>
            <a:r>
              <a:rPr lang="en-US" dirty="0"/>
              <a:t>A method of retrieving information from external data repositories (such as Wikipedia or search results) to supplement knowledge and generate more accurate answers.</a:t>
            </a:r>
          </a:p>
        </p:txBody>
      </p:sp>
      <p:pic>
        <p:nvPicPr>
          <p:cNvPr id="3" name="Picture 2">
            <a:extLst>
              <a:ext uri="{FF2B5EF4-FFF2-40B4-BE49-F238E27FC236}">
                <a16:creationId xmlns:a16="http://schemas.microsoft.com/office/drawing/2014/main" id="{463DFCCF-0C44-9427-F979-FFA178887E2C}"/>
              </a:ext>
            </a:extLst>
          </p:cNvPr>
          <p:cNvPicPr>
            <a:picLocks noChangeAspect="1"/>
          </p:cNvPicPr>
          <p:nvPr/>
        </p:nvPicPr>
        <p:blipFill>
          <a:blip r:embed="rId3"/>
          <a:stretch>
            <a:fillRect/>
          </a:stretch>
        </p:blipFill>
        <p:spPr>
          <a:xfrm>
            <a:off x="1843126" y="2916236"/>
            <a:ext cx="5673578" cy="1725506"/>
          </a:xfrm>
          <a:prstGeom prst="rect">
            <a:avLst/>
          </a:prstGeom>
        </p:spPr>
      </p:pic>
    </p:spTree>
    <p:extLst>
      <p:ext uri="{BB962C8B-B14F-4D97-AF65-F5344CB8AC3E}">
        <p14:creationId xmlns:p14="http://schemas.microsoft.com/office/powerpoint/2010/main" val="30775267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763CDFC6-3A58-E6BB-B6E0-FAC85E7622F1}"/>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54A2EAB6-00FE-866A-6A8A-65062E3CE19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3E9E3DEB-6862-6077-A15C-8D5236061529}"/>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3A99A42C-5EDF-C45B-87C6-F131705A5305}"/>
              </a:ext>
            </a:extLst>
          </p:cNvPr>
          <p:cNvSpPr txBox="1">
            <a:spLocks/>
          </p:cNvSpPr>
          <p:nvPr/>
        </p:nvSpPr>
        <p:spPr>
          <a:xfrm>
            <a:off x="5506473" y="4228576"/>
            <a:ext cx="2917527" cy="3976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Chain-of-thought prompting sample</a:t>
            </a:r>
            <a:r>
              <a:rPr lang="en-US" sz="1200" i="1" baseline="30000" dirty="0"/>
              <a:t>[17]</a:t>
            </a:r>
            <a:endParaRPr lang="en-US" sz="1200" i="1" dirty="0"/>
          </a:p>
        </p:txBody>
      </p:sp>
      <p:sp>
        <p:nvSpPr>
          <p:cNvPr id="971" name="Google Shape;869;p49">
            <a:extLst>
              <a:ext uri="{FF2B5EF4-FFF2-40B4-BE49-F238E27FC236}">
                <a16:creationId xmlns:a16="http://schemas.microsoft.com/office/drawing/2014/main" id="{9A0C575E-EF83-76F1-6A5D-D4EB66605F12}"/>
              </a:ext>
            </a:extLst>
          </p:cNvPr>
          <p:cNvSpPr txBox="1">
            <a:spLocks/>
          </p:cNvSpPr>
          <p:nvPr/>
        </p:nvSpPr>
        <p:spPr>
          <a:xfrm>
            <a:off x="935831" y="1750219"/>
            <a:ext cx="4147613" cy="15216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Chain-of-Thought (</a:t>
            </a:r>
            <a:r>
              <a:rPr lang="en-US" b="1" dirty="0" err="1"/>
              <a:t>CoT</a:t>
            </a:r>
            <a:r>
              <a:rPr lang="en-US" b="1" dirty="0"/>
              <a:t>) Prompting (Wei et al., Google, January 2022)</a:t>
            </a:r>
          </a:p>
          <a:p>
            <a:pPr marL="139700" indent="0" algn="just">
              <a:buSzPts val="1400"/>
            </a:pPr>
            <a:endParaRPr lang="en-US" b="1" dirty="0"/>
          </a:p>
          <a:p>
            <a:pPr marL="139700" indent="0" algn="just">
              <a:buSzPts val="1400"/>
            </a:pPr>
            <a:r>
              <a:rPr lang="en-US" dirty="0"/>
              <a:t>This technique encourages LLMs to think step by step before arriving at a final answer. While it does not directly invoke the tool, it improves reasoning, which is essential for deciding when and why to use the tool.</a:t>
            </a:r>
          </a:p>
        </p:txBody>
      </p:sp>
      <p:pic>
        <p:nvPicPr>
          <p:cNvPr id="3" name="Picture 2">
            <a:extLst>
              <a:ext uri="{FF2B5EF4-FFF2-40B4-BE49-F238E27FC236}">
                <a16:creationId xmlns:a16="http://schemas.microsoft.com/office/drawing/2014/main" id="{0299E2DA-B5E8-7FBC-D7F9-23CEB7346276}"/>
              </a:ext>
            </a:extLst>
          </p:cNvPr>
          <p:cNvPicPr>
            <a:picLocks noChangeAspect="1"/>
          </p:cNvPicPr>
          <p:nvPr/>
        </p:nvPicPr>
        <p:blipFill>
          <a:blip r:embed="rId3"/>
          <a:stretch>
            <a:fillRect/>
          </a:stretch>
        </p:blipFill>
        <p:spPr>
          <a:xfrm>
            <a:off x="5506472" y="1283950"/>
            <a:ext cx="2917528" cy="2944626"/>
          </a:xfrm>
          <a:prstGeom prst="rect">
            <a:avLst/>
          </a:prstGeom>
        </p:spPr>
      </p:pic>
    </p:spTree>
    <p:extLst>
      <p:ext uri="{BB962C8B-B14F-4D97-AF65-F5344CB8AC3E}">
        <p14:creationId xmlns:p14="http://schemas.microsoft.com/office/powerpoint/2010/main" val="17231099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A055DD33-2EE4-EDFE-F5BF-0318CADC003C}"/>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29E355EF-7F35-9158-4FE2-B2BEF602F3A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EA98F077-FD08-C6F0-0D88-5F1033C6B836}"/>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pic>
        <p:nvPicPr>
          <p:cNvPr id="969" name="Picture 968">
            <a:extLst>
              <a:ext uri="{FF2B5EF4-FFF2-40B4-BE49-F238E27FC236}">
                <a16:creationId xmlns:a16="http://schemas.microsoft.com/office/drawing/2014/main" id="{F255C763-B7ED-8799-D683-5004975F69DB}"/>
              </a:ext>
            </a:extLst>
          </p:cNvPr>
          <p:cNvPicPr>
            <a:picLocks noChangeAspect="1"/>
          </p:cNvPicPr>
          <p:nvPr/>
        </p:nvPicPr>
        <p:blipFill>
          <a:blip r:embed="rId3"/>
          <a:stretch>
            <a:fillRect/>
          </a:stretch>
        </p:blipFill>
        <p:spPr>
          <a:xfrm>
            <a:off x="6229350" y="1022918"/>
            <a:ext cx="2273481" cy="3469151"/>
          </a:xfrm>
          <a:prstGeom prst="rect">
            <a:avLst/>
          </a:prstGeom>
        </p:spPr>
      </p:pic>
      <p:sp>
        <p:nvSpPr>
          <p:cNvPr id="970" name="Google Shape;1024;p56">
            <a:extLst>
              <a:ext uri="{FF2B5EF4-FFF2-40B4-BE49-F238E27FC236}">
                <a16:creationId xmlns:a16="http://schemas.microsoft.com/office/drawing/2014/main" id="{E1C0AC81-0CC1-886C-8474-E52BAE223EF4}"/>
              </a:ext>
            </a:extLst>
          </p:cNvPr>
          <p:cNvSpPr txBox="1">
            <a:spLocks/>
          </p:cNvSpPr>
          <p:nvPr/>
        </p:nvSpPr>
        <p:spPr>
          <a:xfrm>
            <a:off x="6229349" y="4494802"/>
            <a:ext cx="2273481"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Self-ask + Search Engine</a:t>
            </a:r>
            <a:r>
              <a:rPr lang="en-US" sz="1200" i="1" baseline="30000" dirty="0"/>
              <a:t> [10]</a:t>
            </a:r>
            <a:endParaRPr lang="en-US" sz="1200" i="1" dirty="0"/>
          </a:p>
        </p:txBody>
      </p:sp>
      <p:sp>
        <p:nvSpPr>
          <p:cNvPr id="971" name="Google Shape;869;p49">
            <a:extLst>
              <a:ext uri="{FF2B5EF4-FFF2-40B4-BE49-F238E27FC236}">
                <a16:creationId xmlns:a16="http://schemas.microsoft.com/office/drawing/2014/main" id="{E0D213A3-8DF2-DF9B-784B-1C5DDA4BB796}"/>
              </a:ext>
            </a:extLst>
          </p:cNvPr>
          <p:cNvSpPr txBox="1">
            <a:spLocks/>
          </p:cNvSpPr>
          <p:nvPr/>
        </p:nvSpPr>
        <p:spPr>
          <a:xfrm>
            <a:off x="935831" y="1750219"/>
            <a:ext cx="5186363" cy="15216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Self-Ask (Press et al., AI2, October 2022)</a:t>
            </a:r>
          </a:p>
          <a:p>
            <a:pPr marL="139700" indent="0" algn="just">
              <a:buSzPts val="1400"/>
            </a:pPr>
            <a:endParaRPr lang="en-US" dirty="0"/>
          </a:p>
          <a:p>
            <a:pPr marL="139700" indent="0" algn="just">
              <a:buSzPts val="1400"/>
            </a:pPr>
            <a:r>
              <a:rPr lang="en-US" dirty="0"/>
              <a:t>LLMs learn to ask themselves sub-questions and search (using search engines) for answers to them, thereby constructing a final answer to the complex original question.</a:t>
            </a:r>
          </a:p>
        </p:txBody>
      </p:sp>
    </p:spTree>
    <p:extLst>
      <p:ext uri="{BB962C8B-B14F-4D97-AF65-F5344CB8AC3E}">
        <p14:creationId xmlns:p14="http://schemas.microsoft.com/office/powerpoint/2010/main" val="61333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6"/>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Introduce</a:t>
            </a:r>
          </a:p>
        </p:txBody>
      </p:sp>
      <p:sp>
        <p:nvSpPr>
          <p:cNvPr id="467" name="Google Shape;467;p36"/>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69" name="Google Shape;469;p36"/>
          <p:cNvGrpSpPr/>
          <p:nvPr/>
        </p:nvGrpSpPr>
        <p:grpSpPr>
          <a:xfrm>
            <a:off x="5504532" y="1402030"/>
            <a:ext cx="3231844" cy="3156274"/>
            <a:chOff x="5504532" y="1402030"/>
            <a:chExt cx="3231844" cy="3156274"/>
          </a:xfrm>
        </p:grpSpPr>
        <p:sp>
          <p:nvSpPr>
            <p:cNvPr id="470" name="Google Shape;470;p36"/>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p:cNvGrpSpPr/>
            <p:nvPr/>
          </p:nvGrpSpPr>
          <p:grpSpPr>
            <a:xfrm>
              <a:off x="5836805" y="2286450"/>
              <a:ext cx="2491776" cy="2195831"/>
              <a:chOff x="5450286" y="1617112"/>
              <a:chExt cx="3026938" cy="2667433"/>
            </a:xfrm>
          </p:grpSpPr>
          <p:sp>
            <p:nvSpPr>
              <p:cNvPr id="473" name="Google Shape;473;p36"/>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91" name="Google Shape;491;p36"/>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p:cNvGrpSpPr/>
            <p:nvPr/>
          </p:nvGrpSpPr>
          <p:grpSpPr>
            <a:xfrm>
              <a:off x="7287500" y="1402030"/>
              <a:ext cx="791159" cy="608287"/>
              <a:chOff x="7349773" y="264075"/>
              <a:chExt cx="961077" cy="738930"/>
            </a:xfrm>
          </p:grpSpPr>
          <p:sp>
            <p:nvSpPr>
              <p:cNvPr id="499" name="Google Shape;499;p36"/>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5845;p76">
            <a:extLst>
              <a:ext uri="{FF2B5EF4-FFF2-40B4-BE49-F238E27FC236}">
                <a16:creationId xmlns:a16="http://schemas.microsoft.com/office/drawing/2014/main" id="{92E49983-6AC1-D138-3ED7-34C7D84E0808}"/>
              </a:ext>
            </a:extLst>
          </p:cNvPr>
          <p:cNvGrpSpPr/>
          <p:nvPr/>
        </p:nvGrpSpPr>
        <p:grpSpPr>
          <a:xfrm>
            <a:off x="6210395" y="2601744"/>
            <a:ext cx="1695174" cy="1035618"/>
            <a:chOff x="899850" y="871450"/>
            <a:chExt cx="483175" cy="423400"/>
          </a:xfrm>
          <a:solidFill>
            <a:schemeClr val="tx2"/>
          </a:solidFill>
        </p:grpSpPr>
        <p:sp>
          <p:nvSpPr>
            <p:cNvPr id="3" name="Google Shape;5846;p76">
              <a:extLst>
                <a:ext uri="{FF2B5EF4-FFF2-40B4-BE49-F238E27FC236}">
                  <a16:creationId xmlns:a16="http://schemas.microsoft.com/office/drawing/2014/main" id="{F0AD8C12-3650-8DFF-0AE6-54585E43F5E8}"/>
                </a:ext>
              </a:extLst>
            </p:cNvPr>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 name="Google Shape;5847;p76">
              <a:extLst>
                <a:ext uri="{FF2B5EF4-FFF2-40B4-BE49-F238E27FC236}">
                  <a16:creationId xmlns:a16="http://schemas.microsoft.com/office/drawing/2014/main" id="{EEF8E568-2EE0-2AF8-118A-31952CB5F2AE}"/>
                </a:ext>
              </a:extLst>
            </p:cNvPr>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5848;p76">
              <a:extLst>
                <a:ext uri="{FF2B5EF4-FFF2-40B4-BE49-F238E27FC236}">
                  <a16:creationId xmlns:a16="http://schemas.microsoft.com/office/drawing/2014/main" id="{0C139B1C-60BE-82E6-D8AA-A55C268BCBCF}"/>
                </a:ext>
              </a:extLst>
            </p:cNvPr>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5849;p76">
              <a:extLst>
                <a:ext uri="{FF2B5EF4-FFF2-40B4-BE49-F238E27FC236}">
                  <a16:creationId xmlns:a16="http://schemas.microsoft.com/office/drawing/2014/main" id="{4230E473-B79B-15F1-038D-82B89270C721}"/>
                </a:ext>
              </a:extLst>
            </p:cNvPr>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891B6E4-4081-ED0B-20B3-69633C010B51}"/>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F468AC35-E0B0-1E39-87F0-95C8F206803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5F379BC6-F341-983A-2720-EA67B5691141}"/>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1DF7EB80-AD8A-859B-FE38-5FF94C314F76}"/>
              </a:ext>
            </a:extLst>
          </p:cNvPr>
          <p:cNvSpPr txBox="1">
            <a:spLocks/>
          </p:cNvSpPr>
          <p:nvPr/>
        </p:nvSpPr>
        <p:spPr>
          <a:xfrm>
            <a:off x="5072791" y="4494802"/>
            <a:ext cx="3514028" cy="3886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err="1"/>
              <a:t>ReAct</a:t>
            </a:r>
            <a:r>
              <a:rPr lang="en-US" sz="1200" i="1" dirty="0"/>
              <a:t> (</a:t>
            </a:r>
            <a:r>
              <a:rPr lang="en-US" sz="1200" i="1" dirty="0" err="1"/>
              <a:t>Reason+Act</a:t>
            </a:r>
            <a:r>
              <a:rPr lang="en-US" sz="1200" i="1" dirty="0"/>
              <a:t>) </a:t>
            </a:r>
            <a:r>
              <a:rPr lang="en-US" sz="1200" i="1" baseline="30000" dirty="0"/>
              <a:t>[11]</a:t>
            </a:r>
            <a:endParaRPr lang="en-US" sz="1200" i="1" dirty="0"/>
          </a:p>
        </p:txBody>
      </p:sp>
      <p:pic>
        <p:nvPicPr>
          <p:cNvPr id="3" name="Picture 2">
            <a:extLst>
              <a:ext uri="{FF2B5EF4-FFF2-40B4-BE49-F238E27FC236}">
                <a16:creationId xmlns:a16="http://schemas.microsoft.com/office/drawing/2014/main" id="{573EA901-6385-F862-D2B5-49CE2774E65F}"/>
              </a:ext>
            </a:extLst>
          </p:cNvPr>
          <p:cNvPicPr>
            <a:picLocks noChangeAspect="1"/>
          </p:cNvPicPr>
          <p:nvPr/>
        </p:nvPicPr>
        <p:blipFill>
          <a:blip r:embed="rId3"/>
          <a:stretch>
            <a:fillRect/>
          </a:stretch>
        </p:blipFill>
        <p:spPr>
          <a:xfrm>
            <a:off x="5072791" y="1605887"/>
            <a:ext cx="3514028" cy="2888915"/>
          </a:xfrm>
          <a:prstGeom prst="rect">
            <a:avLst/>
          </a:prstGeom>
        </p:spPr>
      </p:pic>
      <p:sp>
        <p:nvSpPr>
          <p:cNvPr id="4" name="Google Shape;869;p49">
            <a:extLst>
              <a:ext uri="{FF2B5EF4-FFF2-40B4-BE49-F238E27FC236}">
                <a16:creationId xmlns:a16="http://schemas.microsoft.com/office/drawing/2014/main" id="{3C61517C-45AD-E0EC-E657-4591610B78AF}"/>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8DF01268-4B07-81E5-9FB2-C8116F814D68}"/>
              </a:ext>
            </a:extLst>
          </p:cNvPr>
          <p:cNvSpPr txBox="1">
            <a:spLocks/>
          </p:cNvSpPr>
          <p:nvPr/>
        </p:nvSpPr>
        <p:spPr>
          <a:xfrm>
            <a:off x="935831" y="1750219"/>
            <a:ext cx="4116069"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ReAct</a:t>
            </a:r>
            <a:r>
              <a:rPr lang="en-US" b="1" dirty="0"/>
              <a:t> - Synergizing Reasoning and Acting in Language Models (Yao et al., Google &amp; Princeton, October 2022)</a:t>
            </a:r>
          </a:p>
          <a:p>
            <a:pPr marL="139700" indent="0" algn="just">
              <a:buSzPts val="1400"/>
            </a:pPr>
            <a:endParaRPr lang="en-US" b="1" dirty="0"/>
          </a:p>
          <a:p>
            <a:pPr marL="139700" indent="0" algn="just">
              <a:buSzPts val="1400"/>
            </a:pPr>
            <a:r>
              <a:rPr lang="en-US" dirty="0"/>
              <a:t>A seminal work. </a:t>
            </a:r>
            <a:r>
              <a:rPr lang="en-US" dirty="0" err="1"/>
              <a:t>ReAct</a:t>
            </a:r>
            <a:r>
              <a:rPr lang="en-US" dirty="0"/>
              <a:t> proposes a framework where LLMs alternate between Thoughts and Actions. For example, LLMs think "I need to find information about X", then perform search(X), get the result, then think "This result shows Y, now I need to do Z",...</a:t>
            </a:r>
          </a:p>
        </p:txBody>
      </p:sp>
    </p:spTree>
    <p:extLst>
      <p:ext uri="{BB962C8B-B14F-4D97-AF65-F5344CB8AC3E}">
        <p14:creationId xmlns:p14="http://schemas.microsoft.com/office/powerpoint/2010/main" val="2909867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056C5A60-F46E-9EA1-7A97-8B32A85695C7}"/>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B37A94F9-09C1-F87A-7A54-50DBE8D58A5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D19482EC-09E7-6220-B4AB-FC1FEAF206BB}"/>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8C134556-7594-C43D-1A22-9D29BE338F99}"/>
              </a:ext>
            </a:extLst>
          </p:cNvPr>
          <p:cNvSpPr txBox="1">
            <a:spLocks/>
          </p:cNvSpPr>
          <p:nvPr/>
        </p:nvSpPr>
        <p:spPr>
          <a:xfrm>
            <a:off x="629378" y="4579144"/>
            <a:ext cx="8157785" cy="30433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Key steps of </a:t>
            </a:r>
            <a:r>
              <a:rPr lang="en-US" sz="1200" i="1" dirty="0" err="1"/>
              <a:t>Toolformer</a:t>
            </a:r>
            <a:r>
              <a:rPr lang="en-US" sz="1200" i="1" dirty="0"/>
              <a:t> </a:t>
            </a:r>
            <a:r>
              <a:rPr lang="en-US" sz="1200" i="1" baseline="30000" dirty="0"/>
              <a:t>[12]</a:t>
            </a:r>
            <a:endParaRPr lang="en-US" sz="1200" i="1" dirty="0"/>
          </a:p>
        </p:txBody>
      </p:sp>
      <p:sp>
        <p:nvSpPr>
          <p:cNvPr id="4" name="Google Shape;869;p49">
            <a:extLst>
              <a:ext uri="{FF2B5EF4-FFF2-40B4-BE49-F238E27FC236}">
                <a16:creationId xmlns:a16="http://schemas.microsoft.com/office/drawing/2014/main" id="{2E7E8B69-DFEB-1E9F-7232-17AF7A025515}"/>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pic>
        <p:nvPicPr>
          <p:cNvPr id="6" name="Picture 5">
            <a:extLst>
              <a:ext uri="{FF2B5EF4-FFF2-40B4-BE49-F238E27FC236}">
                <a16:creationId xmlns:a16="http://schemas.microsoft.com/office/drawing/2014/main" id="{11C5B0FB-5F70-5416-C5EE-3C1238298FBE}"/>
              </a:ext>
            </a:extLst>
          </p:cNvPr>
          <p:cNvPicPr>
            <a:picLocks noChangeAspect="1"/>
          </p:cNvPicPr>
          <p:nvPr/>
        </p:nvPicPr>
        <p:blipFill>
          <a:blip r:embed="rId3"/>
          <a:stretch>
            <a:fillRect/>
          </a:stretch>
        </p:blipFill>
        <p:spPr>
          <a:xfrm>
            <a:off x="1059080" y="3101513"/>
            <a:ext cx="7298380" cy="1495387"/>
          </a:xfrm>
          <a:prstGeom prst="rect">
            <a:avLst/>
          </a:prstGeom>
        </p:spPr>
      </p:pic>
      <p:sp>
        <p:nvSpPr>
          <p:cNvPr id="2" name="Google Shape;869;p49">
            <a:extLst>
              <a:ext uri="{FF2B5EF4-FFF2-40B4-BE49-F238E27FC236}">
                <a16:creationId xmlns:a16="http://schemas.microsoft.com/office/drawing/2014/main" id="{5643DDC9-9E03-A84E-9B91-B05F397B4333}"/>
              </a:ext>
            </a:extLst>
          </p:cNvPr>
          <p:cNvSpPr txBox="1">
            <a:spLocks/>
          </p:cNvSpPr>
          <p:nvPr/>
        </p:nvSpPr>
        <p:spPr>
          <a:xfrm>
            <a:off x="935831" y="1750219"/>
            <a:ext cx="7421629"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Toolformer</a:t>
            </a:r>
            <a:r>
              <a:rPr lang="en-US" b="1" dirty="0"/>
              <a:t> (Schick et al., Meta AI, Feb 2023)</a:t>
            </a:r>
          </a:p>
          <a:p>
            <a:pPr marL="139700" indent="0" algn="just">
              <a:buSzPts val="1400"/>
            </a:pPr>
            <a:endParaRPr lang="en-US" b="1" dirty="0"/>
          </a:p>
          <a:p>
            <a:pPr marL="139700" indent="0" algn="just">
              <a:buSzPts val="1400"/>
            </a:pPr>
            <a:r>
              <a:rPr lang="en-US" dirty="0"/>
              <a:t>Proposes a method for LLMs to learn how to use APIs (tools). The model is trained to decide where in a text to call the API, which API to call, and with what parameters, and then inserts the results returned from the API into the next text generation process. </a:t>
            </a:r>
          </a:p>
        </p:txBody>
      </p:sp>
    </p:spTree>
    <p:extLst>
      <p:ext uri="{BB962C8B-B14F-4D97-AF65-F5344CB8AC3E}">
        <p14:creationId xmlns:p14="http://schemas.microsoft.com/office/powerpoint/2010/main" val="6015203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5C0C832F-D96C-4E23-A159-DAC2C92F0A2E}"/>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0E5E6F5E-A58C-D444-ECFD-AD8A2CCB815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BBC80332-8D89-E8F7-D9DF-5C3CD21EE5ED}"/>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ECE237CC-6CD0-222C-1A1A-CCC4B208C661}"/>
              </a:ext>
            </a:extLst>
          </p:cNvPr>
          <p:cNvSpPr txBox="1">
            <a:spLocks/>
          </p:cNvSpPr>
          <p:nvPr/>
        </p:nvSpPr>
        <p:spPr>
          <a:xfrm>
            <a:off x="5521911" y="4657238"/>
            <a:ext cx="3089898" cy="2262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Overview of </a:t>
            </a:r>
            <a:r>
              <a:rPr lang="en-US" sz="1200" i="1" dirty="0" err="1"/>
              <a:t>HuggingGPT</a:t>
            </a:r>
            <a:r>
              <a:rPr lang="en-US" sz="1200" i="1" dirty="0"/>
              <a:t> </a:t>
            </a:r>
            <a:r>
              <a:rPr lang="en-US" sz="1200" i="1" baseline="30000" dirty="0"/>
              <a:t>[13]</a:t>
            </a:r>
            <a:endParaRPr lang="en-US" sz="1200" i="1" dirty="0"/>
          </a:p>
        </p:txBody>
      </p:sp>
      <p:sp>
        <p:nvSpPr>
          <p:cNvPr id="4" name="Google Shape;869;p49">
            <a:extLst>
              <a:ext uri="{FF2B5EF4-FFF2-40B4-BE49-F238E27FC236}">
                <a16:creationId xmlns:a16="http://schemas.microsoft.com/office/drawing/2014/main" id="{49375428-FBEC-8D90-AFE2-5B1F409ED8DA}"/>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7F343DFF-B4C2-C79B-7118-529B7096232D}"/>
              </a:ext>
            </a:extLst>
          </p:cNvPr>
          <p:cNvSpPr txBox="1">
            <a:spLocks/>
          </p:cNvSpPr>
          <p:nvPr/>
        </p:nvSpPr>
        <p:spPr>
          <a:xfrm>
            <a:off x="935832" y="1750219"/>
            <a:ext cx="4310872"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err="1"/>
              <a:t>HuggingGPT</a:t>
            </a:r>
            <a:r>
              <a:rPr lang="en-US" b="1" dirty="0"/>
              <a:t> / JARVIS (Shen et al., Microsoft Research Asia &amp; Zhejiang University, March 2023)</a:t>
            </a:r>
          </a:p>
          <a:p>
            <a:pPr marL="139700" indent="0" algn="just">
              <a:buSzPts val="1400"/>
            </a:pPr>
            <a:endParaRPr lang="en-US" b="1" dirty="0"/>
          </a:p>
          <a:p>
            <a:pPr marL="139700" indent="0" algn="just">
              <a:buSzPts val="1400"/>
            </a:pPr>
            <a:r>
              <a:rPr lang="en-US" dirty="0"/>
              <a:t>A system that uses ChatGPT as a central controller to select and coordinate multiple AI models (considered as tools) from the Hugging Face Hub to solve diverse tasks (image, audio, video,...).</a:t>
            </a:r>
          </a:p>
        </p:txBody>
      </p:sp>
      <p:pic>
        <p:nvPicPr>
          <p:cNvPr id="5" name="Picture 4">
            <a:extLst>
              <a:ext uri="{FF2B5EF4-FFF2-40B4-BE49-F238E27FC236}">
                <a16:creationId xmlns:a16="http://schemas.microsoft.com/office/drawing/2014/main" id="{F3196E8F-2891-E175-C9D2-AA9507282DC3}"/>
              </a:ext>
            </a:extLst>
          </p:cNvPr>
          <p:cNvPicPr>
            <a:picLocks noChangeAspect="1"/>
          </p:cNvPicPr>
          <p:nvPr/>
        </p:nvPicPr>
        <p:blipFill>
          <a:blip r:embed="rId3"/>
          <a:stretch>
            <a:fillRect/>
          </a:stretch>
        </p:blipFill>
        <p:spPr>
          <a:xfrm>
            <a:off x="5449628" y="1507331"/>
            <a:ext cx="3162181" cy="3149908"/>
          </a:xfrm>
          <a:prstGeom prst="rect">
            <a:avLst/>
          </a:prstGeom>
        </p:spPr>
      </p:pic>
    </p:spTree>
    <p:extLst>
      <p:ext uri="{BB962C8B-B14F-4D97-AF65-F5344CB8AC3E}">
        <p14:creationId xmlns:p14="http://schemas.microsoft.com/office/powerpoint/2010/main" val="29600016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39DF37C4-724B-77EA-0195-48BBFC5327B6}"/>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3611E6E0-E05D-08A8-D03F-DB71A8B718C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DFBF5788-A360-EE94-D33C-10C8CDD504D3}"/>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3. Pioneering studies</a:t>
            </a:r>
          </a:p>
        </p:txBody>
      </p:sp>
      <p:sp>
        <p:nvSpPr>
          <p:cNvPr id="970" name="Google Shape;1024;p56">
            <a:extLst>
              <a:ext uri="{FF2B5EF4-FFF2-40B4-BE49-F238E27FC236}">
                <a16:creationId xmlns:a16="http://schemas.microsoft.com/office/drawing/2014/main" id="{16933854-576A-0834-C4C6-FFE532A89264}"/>
              </a:ext>
            </a:extLst>
          </p:cNvPr>
          <p:cNvSpPr txBox="1">
            <a:spLocks/>
          </p:cNvSpPr>
          <p:nvPr/>
        </p:nvSpPr>
        <p:spPr>
          <a:xfrm>
            <a:off x="4457004" y="4365077"/>
            <a:ext cx="4154805" cy="2262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Gorilla </a:t>
            </a:r>
            <a:r>
              <a:rPr lang="en-US" sz="1200" i="1" baseline="30000" dirty="0"/>
              <a:t>[14]</a:t>
            </a:r>
            <a:endParaRPr lang="en-US" sz="1200" i="1" dirty="0"/>
          </a:p>
        </p:txBody>
      </p:sp>
      <p:sp>
        <p:nvSpPr>
          <p:cNvPr id="4" name="Google Shape;869;p49">
            <a:extLst>
              <a:ext uri="{FF2B5EF4-FFF2-40B4-BE49-F238E27FC236}">
                <a16:creationId xmlns:a16="http://schemas.microsoft.com/office/drawing/2014/main" id="{8152894D-B8BC-7A0F-A6C9-343E24D87325}"/>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73BBE4C4-B778-B1DE-6F65-ACAB04E6DA26}"/>
              </a:ext>
            </a:extLst>
          </p:cNvPr>
          <p:cNvSpPr txBox="1">
            <a:spLocks/>
          </p:cNvSpPr>
          <p:nvPr/>
        </p:nvSpPr>
        <p:spPr>
          <a:xfrm>
            <a:off x="935832" y="1750219"/>
            <a:ext cx="3387593" cy="23755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Gorilla (Patil et al., UC Berkeley &amp; Microsoft Research, May 2023)</a:t>
            </a:r>
          </a:p>
          <a:p>
            <a:pPr marL="139700" indent="0" algn="just">
              <a:buSzPts val="1400"/>
            </a:pPr>
            <a:endParaRPr lang="en-US" b="1" dirty="0"/>
          </a:p>
          <a:p>
            <a:pPr marL="139700" indent="0" algn="just">
              <a:buSzPts val="1400"/>
            </a:pPr>
            <a:r>
              <a:rPr lang="en-US" dirty="0"/>
              <a:t>Focuses on training LLM to call APIs accurately and reliably, especially with large numbers of APIs.</a:t>
            </a:r>
          </a:p>
        </p:txBody>
      </p:sp>
      <p:pic>
        <p:nvPicPr>
          <p:cNvPr id="6" name="Picture 5">
            <a:extLst>
              <a:ext uri="{FF2B5EF4-FFF2-40B4-BE49-F238E27FC236}">
                <a16:creationId xmlns:a16="http://schemas.microsoft.com/office/drawing/2014/main" id="{A50E0A82-6AF3-D3C2-475C-B44201D2577E}"/>
              </a:ext>
            </a:extLst>
          </p:cNvPr>
          <p:cNvPicPr>
            <a:picLocks noChangeAspect="1"/>
          </p:cNvPicPr>
          <p:nvPr/>
        </p:nvPicPr>
        <p:blipFill>
          <a:blip r:embed="rId3"/>
          <a:stretch>
            <a:fillRect/>
          </a:stretch>
        </p:blipFill>
        <p:spPr>
          <a:xfrm>
            <a:off x="4457004" y="1641107"/>
            <a:ext cx="4154805" cy="2593779"/>
          </a:xfrm>
          <a:prstGeom prst="rect">
            <a:avLst/>
          </a:prstGeom>
        </p:spPr>
      </p:pic>
    </p:spTree>
    <p:extLst>
      <p:ext uri="{BB962C8B-B14F-4D97-AF65-F5344CB8AC3E}">
        <p14:creationId xmlns:p14="http://schemas.microsoft.com/office/powerpoint/2010/main" val="8029907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AFB8C23A-BB27-E3EC-11C9-F682BE2453DA}"/>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A1CC9449-685C-4396-42B3-B376E975FE5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LLMs using Tools ?</a:t>
            </a:r>
          </a:p>
        </p:txBody>
      </p:sp>
      <p:sp>
        <p:nvSpPr>
          <p:cNvPr id="965" name="Google Shape;869;p49">
            <a:extLst>
              <a:ext uri="{FF2B5EF4-FFF2-40B4-BE49-F238E27FC236}">
                <a16:creationId xmlns:a16="http://schemas.microsoft.com/office/drawing/2014/main" id="{5AA4700D-BB7B-98F9-57BB-BBDA427CDB7D}"/>
              </a:ext>
            </a:extLst>
          </p:cNvPr>
          <p:cNvSpPr txBox="1">
            <a:spLocks noGrp="1"/>
          </p:cNvSpPr>
          <p:nvPr>
            <p:ph type="subTitle" idx="1"/>
          </p:nvPr>
        </p:nvSpPr>
        <p:spPr>
          <a:xfrm>
            <a:off x="863125" y="1017725"/>
            <a:ext cx="6094888" cy="732494"/>
          </a:xfrm>
          <a:prstGeom prst="rect">
            <a:avLst/>
          </a:prstGeom>
        </p:spPr>
        <p:txBody>
          <a:bodyPr spcFirstLastPara="1" wrap="square" lIns="91425" tIns="91425" rIns="91425" bIns="91425" anchor="ctr" anchorCtr="0">
            <a:noAutofit/>
          </a:bodyPr>
          <a:lstStyle/>
          <a:p>
            <a:pPr marL="139700" lvl="0" indent="0" algn="just" rtl="0">
              <a:spcBef>
                <a:spcPts val="0"/>
              </a:spcBef>
              <a:spcAft>
                <a:spcPts val="0"/>
              </a:spcAft>
              <a:buSzPts val="1400"/>
            </a:pPr>
            <a:r>
              <a:rPr lang="en-US" sz="2000" dirty="0"/>
              <a:t>4. Inside current Agents building frameworks</a:t>
            </a:r>
          </a:p>
        </p:txBody>
      </p:sp>
      <p:sp>
        <p:nvSpPr>
          <p:cNvPr id="970" name="Google Shape;1024;p56">
            <a:extLst>
              <a:ext uri="{FF2B5EF4-FFF2-40B4-BE49-F238E27FC236}">
                <a16:creationId xmlns:a16="http://schemas.microsoft.com/office/drawing/2014/main" id="{57F9DBB8-C813-99A3-9B92-561FD1135F74}"/>
              </a:ext>
            </a:extLst>
          </p:cNvPr>
          <p:cNvSpPr txBox="1">
            <a:spLocks/>
          </p:cNvSpPr>
          <p:nvPr/>
        </p:nvSpPr>
        <p:spPr>
          <a:xfrm>
            <a:off x="6209758" y="4591317"/>
            <a:ext cx="2402051" cy="23813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 sz="1200" i="1" dirty="0"/>
              <a:t>Fig. </a:t>
            </a:r>
            <a:r>
              <a:rPr lang="en-US" sz="1200" i="1" dirty="0"/>
              <a:t>OpenAI Function Calling  </a:t>
            </a:r>
            <a:r>
              <a:rPr lang="en-US" sz="1200" i="1" baseline="30000" dirty="0"/>
              <a:t>[14]</a:t>
            </a:r>
            <a:endParaRPr lang="en-US" sz="1200" i="1" dirty="0"/>
          </a:p>
        </p:txBody>
      </p:sp>
      <p:sp>
        <p:nvSpPr>
          <p:cNvPr id="4" name="Google Shape;869;p49">
            <a:extLst>
              <a:ext uri="{FF2B5EF4-FFF2-40B4-BE49-F238E27FC236}">
                <a16:creationId xmlns:a16="http://schemas.microsoft.com/office/drawing/2014/main" id="{0AFF838A-B5C0-BF23-3675-8C8918613E6F}"/>
              </a:ext>
            </a:extLst>
          </p:cNvPr>
          <p:cNvSpPr txBox="1">
            <a:spLocks/>
          </p:cNvSpPr>
          <p:nvPr/>
        </p:nvSpPr>
        <p:spPr>
          <a:xfrm>
            <a:off x="935831" y="1507331"/>
            <a:ext cx="4043363" cy="2828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endParaRPr lang="en-US" dirty="0"/>
          </a:p>
        </p:txBody>
      </p:sp>
      <p:sp>
        <p:nvSpPr>
          <p:cNvPr id="2" name="Google Shape;869;p49">
            <a:extLst>
              <a:ext uri="{FF2B5EF4-FFF2-40B4-BE49-F238E27FC236}">
                <a16:creationId xmlns:a16="http://schemas.microsoft.com/office/drawing/2014/main" id="{1AF4D599-ED73-F8BE-B51B-96AA2A269FB3}"/>
              </a:ext>
            </a:extLst>
          </p:cNvPr>
          <p:cNvSpPr txBox="1">
            <a:spLocks/>
          </p:cNvSpPr>
          <p:nvPr/>
        </p:nvSpPr>
        <p:spPr>
          <a:xfrm>
            <a:off x="935832" y="1750218"/>
            <a:ext cx="5109861" cy="30756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139700" indent="0" algn="just">
              <a:buSzPts val="1400"/>
            </a:pPr>
            <a:r>
              <a:rPr lang="en-US" b="1" dirty="0"/>
              <a:t>OpenAI Function Calling (June 2023)</a:t>
            </a:r>
          </a:p>
          <a:p>
            <a:pPr marL="139700" indent="0" algn="just">
              <a:buSzPts val="1400"/>
            </a:pPr>
            <a:endParaRPr lang="en-US" b="1" dirty="0"/>
          </a:p>
          <a:p>
            <a:pPr marL="139700" indent="0" algn="just">
              <a:buSzPts val="1400"/>
            </a:pPr>
            <a:r>
              <a:rPr lang="en-US" dirty="0"/>
              <a:t>OpenAI provides a standardized interface that allows developers to define "functions" (tools) as JSON schemas. When interacting, LLMs (like GPT-3.5-turbo, GPT-4) can decide to call a specific function and return a JSON object containing the function name and required parameters. The programmer then executes this function with his code and sends the result back to the LLM to continue the conversation.</a:t>
            </a:r>
          </a:p>
        </p:txBody>
      </p:sp>
      <p:pic>
        <p:nvPicPr>
          <p:cNvPr id="3075" name="Picture 3" descr="Function Calling Diagram Steps">
            <a:extLst>
              <a:ext uri="{FF2B5EF4-FFF2-40B4-BE49-F238E27FC236}">
                <a16:creationId xmlns:a16="http://schemas.microsoft.com/office/drawing/2014/main" id="{2F9D3F94-4AE8-8FE5-1C07-A095F6DBE5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758" y="1133900"/>
            <a:ext cx="2402051" cy="3457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4562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13C1D9DB-5999-3D17-383E-8DF44FBD7A7D}"/>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11576025-C41E-A11A-3CCE-7348D7817B40}"/>
              </a:ext>
            </a:extLst>
          </p:cNvPr>
          <p:cNvSpPr txBox="1">
            <a:spLocks noGrp="1"/>
          </p:cNvSpPr>
          <p:nvPr>
            <p:ph type="title"/>
          </p:nvPr>
        </p:nvSpPr>
        <p:spPr>
          <a:xfrm>
            <a:off x="720000" y="2303250"/>
            <a:ext cx="40449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Summary</a:t>
            </a:r>
            <a:endParaRPr lang="en-US" dirty="0"/>
          </a:p>
        </p:txBody>
      </p:sp>
      <p:sp>
        <p:nvSpPr>
          <p:cNvPr id="467" name="Google Shape;467;p36">
            <a:extLst>
              <a:ext uri="{FF2B5EF4-FFF2-40B4-BE49-F238E27FC236}">
                <a16:creationId xmlns:a16="http://schemas.microsoft.com/office/drawing/2014/main" id="{02691695-BE7C-079E-1BB3-61C9004346E0}"/>
              </a:ext>
            </a:extLst>
          </p:cNvPr>
          <p:cNvSpPr txBox="1">
            <a:spLocks noGrp="1"/>
          </p:cNvSpPr>
          <p:nvPr>
            <p:ph type="subTitle" idx="1"/>
          </p:nvPr>
        </p:nvSpPr>
        <p:spPr>
          <a:xfrm>
            <a:off x="720000" y="3311500"/>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4F9FAD23-E6E6-24C0-F198-1EBECCA7BE1A}"/>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469" name="Google Shape;469;p36">
            <a:extLst>
              <a:ext uri="{FF2B5EF4-FFF2-40B4-BE49-F238E27FC236}">
                <a16:creationId xmlns:a16="http://schemas.microsoft.com/office/drawing/2014/main" id="{63DE4521-A0D7-CBD0-BFC8-655FB0DD9703}"/>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7D44FBC0-A517-07B3-6BF7-1C7171CFD374}"/>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326D8901-180B-76F9-2494-F9F72BB1445C}"/>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55FCAC7D-505D-7689-6F5D-A1649C362C7D}"/>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1480B006-DE84-7FC9-14AC-D5774D0E729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4DC28902-AFFA-604D-6411-4BCF0FA6A9FE}"/>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7850094-02D6-3029-6391-B998ED73C416}"/>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8A993B3C-5414-C524-7DD9-A2DE525D100B}"/>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1D67FD0-4902-D241-F2AD-6C35A818980F}"/>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AE9B4E2D-184F-DB3E-7329-64739EC6FE7B}"/>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A22F5E13-6084-76E5-9C1B-492AA82B8054}"/>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BC4D7638-6C1B-C1CC-3913-CFF7FF08B79D}"/>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82C5A05D-89F6-146C-1C36-0E82353EC1AD}"/>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359A0636-E810-5A4E-26DB-138E97928E37}"/>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4B58793F-4DB1-EE1A-1EE9-16DEFE6EA2EB}"/>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D2E8BED3-3139-6181-B1A8-9B7ED5A76EC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D8289D9D-2E03-C7CD-FEF3-06833B40D7AA}"/>
              </a:ext>
            </a:extLst>
          </p:cNvPr>
          <p:cNvCxnSpPr>
            <a:stCxn id="467" idx="3"/>
          </p:cNvCxnSpPr>
          <p:nvPr/>
        </p:nvCxnSpPr>
        <p:spPr>
          <a:xfrm rot="10800000" flipH="1">
            <a:off x="4764900" y="1058050"/>
            <a:ext cx="240900" cy="2436300"/>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171167E4-6891-6D1E-607C-E9D1AD1CAE2C}"/>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2" name="Google Shape;6734;p78">
            <a:extLst>
              <a:ext uri="{FF2B5EF4-FFF2-40B4-BE49-F238E27FC236}">
                <a16:creationId xmlns:a16="http://schemas.microsoft.com/office/drawing/2014/main" id="{2CF510BF-545A-4F1F-0117-8593D4C56A45}"/>
              </a:ext>
            </a:extLst>
          </p:cNvPr>
          <p:cNvGrpSpPr/>
          <p:nvPr/>
        </p:nvGrpSpPr>
        <p:grpSpPr>
          <a:xfrm>
            <a:off x="6521854" y="2442068"/>
            <a:ext cx="1371600" cy="1371600"/>
            <a:chOff x="-60254550" y="3367325"/>
            <a:chExt cx="318200" cy="317575"/>
          </a:xfrm>
          <a:solidFill>
            <a:schemeClr val="tx2"/>
          </a:solidFill>
        </p:grpSpPr>
        <p:sp>
          <p:nvSpPr>
            <p:cNvPr id="3" name="Google Shape;6735;p78">
              <a:extLst>
                <a:ext uri="{FF2B5EF4-FFF2-40B4-BE49-F238E27FC236}">
                  <a16:creationId xmlns:a16="http://schemas.microsoft.com/office/drawing/2014/main" id="{787A6C5C-C0A3-DFB2-E2A5-817ACF1D2023}"/>
                </a:ext>
              </a:extLst>
            </p:cNvPr>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736;p78">
              <a:extLst>
                <a:ext uri="{FF2B5EF4-FFF2-40B4-BE49-F238E27FC236}">
                  <a16:creationId xmlns:a16="http://schemas.microsoft.com/office/drawing/2014/main" id="{C2502A5B-DF10-5C0C-E368-00316B56055E}"/>
                </a:ext>
              </a:extLst>
            </p:cNvPr>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737;p78">
              <a:extLst>
                <a:ext uri="{FF2B5EF4-FFF2-40B4-BE49-F238E27FC236}">
                  <a16:creationId xmlns:a16="http://schemas.microsoft.com/office/drawing/2014/main" id="{171D23F1-7C78-2123-0ED1-3334ADF94C5A}"/>
                </a:ext>
              </a:extLst>
            </p:cNvPr>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738;p78">
              <a:extLst>
                <a:ext uri="{FF2B5EF4-FFF2-40B4-BE49-F238E27FC236}">
                  <a16:creationId xmlns:a16="http://schemas.microsoft.com/office/drawing/2014/main" id="{7677FFCE-B756-5ECB-703F-9A05D4B0D651}"/>
                </a:ext>
              </a:extLst>
            </p:cNvPr>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50864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8" name="Google Shape;73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&amp; Opportunities</a:t>
            </a:r>
            <a:endParaRPr dirty="0"/>
          </a:p>
        </p:txBody>
      </p:sp>
      <p:sp>
        <p:nvSpPr>
          <p:cNvPr id="17" name="Subtitle 16">
            <a:extLst>
              <a:ext uri="{FF2B5EF4-FFF2-40B4-BE49-F238E27FC236}">
                <a16:creationId xmlns:a16="http://schemas.microsoft.com/office/drawing/2014/main" id="{CC887D27-5562-D0CB-0C31-BA57FCCA8144}"/>
              </a:ext>
            </a:extLst>
          </p:cNvPr>
          <p:cNvSpPr>
            <a:spLocks noGrp="1"/>
          </p:cNvSpPr>
          <p:nvPr>
            <p:ph type="subTitle" idx="3"/>
          </p:nvPr>
        </p:nvSpPr>
        <p:spPr>
          <a:xfrm>
            <a:off x="719999" y="1017725"/>
            <a:ext cx="7790451" cy="3815532"/>
          </a:xfrm>
        </p:spPr>
        <p:txBody>
          <a:bodyPr/>
          <a:lstStyle/>
          <a:p>
            <a:pPr>
              <a:buFont typeface="Arial" panose="020B0604020202020204" pitchFamily="34" charset="0"/>
              <a:buChar char="•"/>
            </a:pPr>
            <a:r>
              <a:rPr lang="en-US" sz="1600" i="1" dirty="0"/>
              <a:t>Challenges</a:t>
            </a:r>
            <a:r>
              <a:rPr lang="en-US" i="1" dirty="0"/>
              <a:t>:</a:t>
            </a:r>
          </a:p>
          <a:p>
            <a:pPr lvl="1">
              <a:spcBef>
                <a:spcPts val="600"/>
              </a:spcBef>
              <a:buFont typeface="Wingdings" panose="05000000000000000000" pitchFamily="2" charset="2"/>
              <a:buChar char="q"/>
            </a:pPr>
            <a:r>
              <a:rPr lang="en-US" dirty="0"/>
              <a:t>Trustworthiness</a:t>
            </a:r>
          </a:p>
          <a:p>
            <a:pPr lvl="1">
              <a:spcBef>
                <a:spcPts val="600"/>
              </a:spcBef>
              <a:buFont typeface="Wingdings" panose="05000000000000000000" pitchFamily="2" charset="2"/>
              <a:buChar char="q"/>
            </a:pPr>
            <a:r>
              <a:rPr lang="en-US" dirty="0"/>
              <a:t>Autonomy and accountability</a:t>
            </a:r>
          </a:p>
          <a:p>
            <a:pPr lvl="1">
              <a:spcBef>
                <a:spcPts val="600"/>
              </a:spcBef>
              <a:buFont typeface="Wingdings" panose="05000000000000000000" pitchFamily="2" charset="2"/>
              <a:buChar char="q"/>
            </a:pPr>
            <a:r>
              <a:rPr lang="en-US" dirty="0"/>
              <a:t>Ethical and bias </a:t>
            </a:r>
          </a:p>
          <a:p>
            <a:pPr lvl="1">
              <a:spcBef>
                <a:spcPts val="600"/>
              </a:spcBef>
              <a:buFont typeface="Wingdings" panose="05000000000000000000" pitchFamily="2" charset="2"/>
              <a:buChar char="q"/>
            </a:pPr>
            <a:r>
              <a:rPr lang="en-US" dirty="0"/>
              <a:t>“Black box" and explainability</a:t>
            </a:r>
          </a:p>
          <a:p>
            <a:pPr lvl="1">
              <a:spcBef>
                <a:spcPts val="600"/>
              </a:spcBef>
              <a:buFont typeface="Wingdings" panose="05000000000000000000" pitchFamily="2" charset="2"/>
              <a:buChar char="q"/>
            </a:pPr>
            <a:r>
              <a:rPr lang="en-US" dirty="0"/>
              <a:t>Security and Privacy</a:t>
            </a:r>
          </a:p>
          <a:p>
            <a:pPr>
              <a:spcBef>
                <a:spcPts val="1000"/>
              </a:spcBef>
              <a:buFont typeface="Arial" panose="020B0604020202020204" pitchFamily="34" charset="0"/>
              <a:buChar char="•"/>
            </a:pPr>
            <a:r>
              <a:rPr lang="en-US" sz="1600" i="1" dirty="0"/>
              <a:t>Opportunities</a:t>
            </a:r>
            <a:r>
              <a:rPr lang="en-US" i="1" dirty="0"/>
              <a:t>:</a:t>
            </a:r>
          </a:p>
          <a:p>
            <a:pPr lvl="1">
              <a:spcBef>
                <a:spcPts val="600"/>
              </a:spcBef>
              <a:buFont typeface="Wingdings" panose="05000000000000000000" pitchFamily="2" charset="2"/>
              <a:buChar char="q"/>
            </a:pPr>
            <a:r>
              <a:rPr lang="en-US" i="1" dirty="0"/>
              <a:t>Research and Development</a:t>
            </a:r>
          </a:p>
          <a:p>
            <a:pPr lvl="1">
              <a:spcBef>
                <a:spcPts val="600"/>
              </a:spcBef>
              <a:buFont typeface="Wingdings" panose="05000000000000000000" pitchFamily="2" charset="2"/>
              <a:buChar char="q"/>
            </a:pPr>
            <a:r>
              <a:rPr lang="en-US" i="1" dirty="0"/>
              <a:t>Monitoring and Operation</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35">
          <a:extLst>
            <a:ext uri="{FF2B5EF4-FFF2-40B4-BE49-F238E27FC236}">
              <a16:creationId xmlns:a16="http://schemas.microsoft.com/office/drawing/2014/main" id="{B5A20A75-C558-D103-AB8C-98BD522F2BE7}"/>
            </a:ext>
          </a:extLst>
        </p:cNvPr>
        <p:cNvGrpSpPr/>
        <p:nvPr/>
      </p:nvGrpSpPr>
      <p:grpSpPr>
        <a:xfrm>
          <a:off x="0" y="0"/>
          <a:ext cx="0" cy="0"/>
          <a:chOff x="0" y="0"/>
          <a:chExt cx="0" cy="0"/>
        </a:xfrm>
      </p:grpSpPr>
      <p:sp>
        <p:nvSpPr>
          <p:cNvPr id="738" name="Google Shape;738;p44">
            <a:extLst>
              <a:ext uri="{FF2B5EF4-FFF2-40B4-BE49-F238E27FC236}">
                <a16:creationId xmlns:a16="http://schemas.microsoft.com/office/drawing/2014/main" id="{D9B573D9-1102-2F69-B68A-7D56DB4E417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sp>
        <p:nvSpPr>
          <p:cNvPr id="17" name="Subtitle 16">
            <a:extLst>
              <a:ext uri="{FF2B5EF4-FFF2-40B4-BE49-F238E27FC236}">
                <a16:creationId xmlns:a16="http://schemas.microsoft.com/office/drawing/2014/main" id="{9E947EAF-B811-6F22-3D27-196421D88E36}"/>
              </a:ext>
            </a:extLst>
          </p:cNvPr>
          <p:cNvSpPr>
            <a:spLocks noGrp="1"/>
          </p:cNvSpPr>
          <p:nvPr>
            <p:ph type="subTitle" idx="3"/>
          </p:nvPr>
        </p:nvSpPr>
        <p:spPr>
          <a:xfrm>
            <a:off x="719999" y="1017725"/>
            <a:ext cx="7790451" cy="3815532"/>
          </a:xfrm>
        </p:spPr>
        <p:txBody>
          <a:bodyPr/>
          <a:lstStyle/>
          <a:p>
            <a:pPr>
              <a:spcBef>
                <a:spcPts val="600"/>
              </a:spcBef>
              <a:buFont typeface="Arial" panose="020B0604020202020204" pitchFamily="34" charset="0"/>
              <a:buChar char="•"/>
            </a:pPr>
            <a:r>
              <a:rPr lang="en-US" sz="1600" dirty="0"/>
              <a:t>Agentic AI represents a significant step forward from Generative AI, providing the ability to autonomously achieve complex goals. </a:t>
            </a:r>
          </a:p>
          <a:p>
            <a:pPr>
              <a:spcBef>
                <a:spcPts val="600"/>
              </a:spcBef>
              <a:buFont typeface="Arial" panose="020B0604020202020204" pitchFamily="34" charset="0"/>
              <a:buChar char="•"/>
            </a:pPr>
            <a:r>
              <a:rPr lang="en-US" sz="1600" dirty="0"/>
              <a:t>Agentic AI has enormous potential to transform industries and deliver significant business value. </a:t>
            </a:r>
          </a:p>
          <a:p>
            <a:pPr>
              <a:spcBef>
                <a:spcPts val="600"/>
              </a:spcBef>
              <a:buFont typeface="Arial" panose="020B0604020202020204" pitchFamily="34" charset="0"/>
              <a:buChar char="•"/>
            </a:pPr>
            <a:r>
              <a:rPr lang="en-US" sz="1600" dirty="0"/>
              <a:t>However, challenges related to trust, control, and ethics need to be considered. </a:t>
            </a:r>
          </a:p>
          <a:p>
            <a:pPr>
              <a:spcBef>
                <a:spcPts val="600"/>
              </a:spcBef>
              <a:buFont typeface="Arial" panose="020B0604020202020204" pitchFamily="34" charset="0"/>
              <a:buChar char="•"/>
            </a:pPr>
            <a:r>
              <a:rPr lang="en-US" sz="1600" dirty="0"/>
              <a:t>The future of Agentic AI promises to reshape the way we work and interact with technology, opening up new opportunities and requiring constant adaptation from humans.</a:t>
            </a:r>
            <a:endParaRPr lang="en-US" dirty="0"/>
          </a:p>
        </p:txBody>
      </p:sp>
    </p:spTree>
    <p:extLst>
      <p:ext uri="{BB962C8B-B14F-4D97-AF65-F5344CB8AC3E}">
        <p14:creationId xmlns:p14="http://schemas.microsoft.com/office/powerpoint/2010/main" val="31323505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62"/>
          <p:cNvSpPr txBox="1">
            <a:spLocks noGrp="1"/>
          </p:cNvSpPr>
          <p:nvPr>
            <p:ph type="title"/>
          </p:nvPr>
        </p:nvSpPr>
        <p:spPr>
          <a:xfrm>
            <a:off x="705747" y="1681810"/>
            <a:ext cx="46293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Thanks!</a:t>
            </a:r>
            <a:endParaRPr dirty="0"/>
          </a:p>
        </p:txBody>
      </p:sp>
      <p:sp>
        <p:nvSpPr>
          <p:cNvPr id="1231" name="Google Shape;1231;p62"/>
          <p:cNvSpPr txBox="1">
            <a:spLocks noGrp="1"/>
          </p:cNvSpPr>
          <p:nvPr>
            <p:ph type="subTitle" idx="1"/>
          </p:nvPr>
        </p:nvSpPr>
        <p:spPr>
          <a:xfrm>
            <a:off x="713225" y="2332331"/>
            <a:ext cx="4629300" cy="110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lang="en" b="1" dirty="0"/>
          </a:p>
          <a:p>
            <a:pPr marL="0" lvl="0" indent="0" algn="r" rtl="0">
              <a:spcBef>
                <a:spcPts val="0"/>
              </a:spcBef>
              <a:spcAft>
                <a:spcPts val="0"/>
              </a:spcAft>
              <a:buNone/>
            </a:pPr>
            <a:r>
              <a:rPr lang="en" b="1" dirty="0"/>
              <a:t>Do you have any questions?</a:t>
            </a:r>
            <a:endParaRPr b="1" dirty="0"/>
          </a:p>
          <a:p>
            <a:pPr marL="0" lvl="0" indent="0" algn="r" rtl="0">
              <a:spcBef>
                <a:spcPts val="0"/>
              </a:spcBef>
              <a:spcAft>
                <a:spcPts val="0"/>
              </a:spcAft>
              <a:buNone/>
            </a:pPr>
            <a:r>
              <a:rPr lang="en" dirty="0"/>
              <a:t>dtung.vu@samsung.com</a:t>
            </a:r>
            <a:endParaRPr dirty="0"/>
          </a:p>
        </p:txBody>
      </p:sp>
      <p:grpSp>
        <p:nvGrpSpPr>
          <p:cNvPr id="1233" name="Google Shape;1233;p62"/>
          <p:cNvGrpSpPr/>
          <p:nvPr/>
        </p:nvGrpSpPr>
        <p:grpSpPr>
          <a:xfrm>
            <a:off x="6034854" y="1343530"/>
            <a:ext cx="2894210" cy="2843761"/>
            <a:chOff x="5970625" y="1743798"/>
            <a:chExt cx="2272821" cy="2233203"/>
          </a:xfrm>
        </p:grpSpPr>
        <p:sp>
          <p:nvSpPr>
            <p:cNvPr id="1234" name="Google Shape;1234;p62"/>
            <p:cNvSpPr/>
            <p:nvPr/>
          </p:nvSpPr>
          <p:spPr>
            <a:xfrm>
              <a:off x="5970625" y="1743798"/>
              <a:ext cx="2233096" cy="2233203"/>
            </a:xfrm>
            <a:custGeom>
              <a:avLst/>
              <a:gdLst/>
              <a:ahLst/>
              <a:cxnLst/>
              <a:rect l="l" t="t" r="r" b="b"/>
              <a:pathLst>
                <a:path w="43058" h="43058" extrusionOk="0">
                  <a:moveTo>
                    <a:pt x="43058" y="21529"/>
                  </a:moveTo>
                  <a:cubicBezTo>
                    <a:pt x="43058" y="33419"/>
                    <a:pt x="33419" y="43058"/>
                    <a:pt x="21529" y="43058"/>
                  </a:cubicBezTo>
                  <a:cubicBezTo>
                    <a:pt x="9640" y="43058"/>
                    <a:pt x="0" y="33419"/>
                    <a:pt x="0" y="21529"/>
                  </a:cubicBezTo>
                  <a:cubicBezTo>
                    <a:pt x="0" y="9640"/>
                    <a:pt x="9640" y="0"/>
                    <a:pt x="21529" y="0"/>
                  </a:cubicBezTo>
                  <a:cubicBezTo>
                    <a:pt x="33419" y="0"/>
                    <a:pt x="43058" y="9640"/>
                    <a:pt x="43058" y="215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a:off x="8039522" y="2569044"/>
              <a:ext cx="203923" cy="204504"/>
            </a:xfrm>
            <a:custGeom>
              <a:avLst/>
              <a:gdLst/>
              <a:ahLst/>
              <a:cxnLst/>
              <a:rect l="l" t="t" r="r" b="b"/>
              <a:pathLst>
                <a:path w="3932" h="3943" extrusionOk="0">
                  <a:moveTo>
                    <a:pt x="3713" y="3931"/>
                  </a:moveTo>
                  <a:cubicBezTo>
                    <a:pt x="3598" y="3931"/>
                    <a:pt x="3500" y="3833"/>
                    <a:pt x="3500" y="3712"/>
                  </a:cubicBezTo>
                  <a:cubicBezTo>
                    <a:pt x="3500" y="1905"/>
                    <a:pt x="2032" y="432"/>
                    <a:pt x="219" y="432"/>
                  </a:cubicBezTo>
                  <a:cubicBezTo>
                    <a:pt x="104" y="432"/>
                    <a:pt x="1" y="340"/>
                    <a:pt x="1" y="219"/>
                  </a:cubicBezTo>
                  <a:cubicBezTo>
                    <a:pt x="1" y="104"/>
                    <a:pt x="93" y="0"/>
                    <a:pt x="219" y="0"/>
                  </a:cubicBezTo>
                  <a:cubicBezTo>
                    <a:pt x="2262" y="0"/>
                    <a:pt x="3920" y="1664"/>
                    <a:pt x="3920" y="3707"/>
                  </a:cubicBezTo>
                  <a:cubicBezTo>
                    <a:pt x="3931" y="3833"/>
                    <a:pt x="3828" y="3931"/>
                    <a:pt x="3713" y="3931"/>
                  </a:cubicBezTo>
                  <a:close/>
                  <a:moveTo>
                    <a:pt x="2878" y="3718"/>
                  </a:moveTo>
                  <a:cubicBezTo>
                    <a:pt x="2878" y="2251"/>
                    <a:pt x="1687" y="1065"/>
                    <a:pt x="225" y="1065"/>
                  </a:cubicBezTo>
                  <a:cubicBezTo>
                    <a:pt x="110" y="1065"/>
                    <a:pt x="6" y="1157"/>
                    <a:pt x="6" y="1284"/>
                  </a:cubicBezTo>
                  <a:cubicBezTo>
                    <a:pt x="6" y="1399"/>
                    <a:pt x="104" y="1497"/>
                    <a:pt x="225" y="1497"/>
                  </a:cubicBezTo>
                  <a:cubicBezTo>
                    <a:pt x="1457" y="1497"/>
                    <a:pt x="2452" y="2498"/>
                    <a:pt x="2452" y="3730"/>
                  </a:cubicBezTo>
                  <a:cubicBezTo>
                    <a:pt x="2452" y="3845"/>
                    <a:pt x="2550" y="3943"/>
                    <a:pt x="2671" y="3943"/>
                  </a:cubicBezTo>
                  <a:cubicBezTo>
                    <a:pt x="2792" y="3943"/>
                    <a:pt x="2878" y="3833"/>
                    <a:pt x="2878" y="3718"/>
                  </a:cubicBezTo>
                  <a:close/>
                  <a:moveTo>
                    <a:pt x="1831" y="3718"/>
                  </a:moveTo>
                  <a:cubicBezTo>
                    <a:pt x="1831" y="2838"/>
                    <a:pt x="1111" y="2107"/>
                    <a:pt x="219" y="2107"/>
                  </a:cubicBezTo>
                  <a:cubicBezTo>
                    <a:pt x="104" y="2107"/>
                    <a:pt x="1" y="2205"/>
                    <a:pt x="1" y="2325"/>
                  </a:cubicBezTo>
                  <a:cubicBezTo>
                    <a:pt x="1" y="2446"/>
                    <a:pt x="93" y="2538"/>
                    <a:pt x="219" y="2538"/>
                  </a:cubicBezTo>
                  <a:cubicBezTo>
                    <a:pt x="870" y="2538"/>
                    <a:pt x="1405" y="3074"/>
                    <a:pt x="1405" y="3730"/>
                  </a:cubicBezTo>
                  <a:cubicBezTo>
                    <a:pt x="1405" y="3845"/>
                    <a:pt x="1497" y="3943"/>
                    <a:pt x="1618" y="3943"/>
                  </a:cubicBezTo>
                  <a:cubicBezTo>
                    <a:pt x="1733" y="3931"/>
                    <a:pt x="1831" y="3833"/>
                    <a:pt x="1831" y="37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a:off x="5996867" y="2974354"/>
              <a:ext cx="191061" cy="190189"/>
            </a:xfrm>
            <a:custGeom>
              <a:avLst/>
              <a:gdLst/>
              <a:ahLst/>
              <a:cxnLst/>
              <a:rect l="l" t="t" r="r" b="b"/>
              <a:pathLst>
                <a:path w="3684" h="3667" extrusionOk="0">
                  <a:moveTo>
                    <a:pt x="3672" y="202"/>
                  </a:moveTo>
                  <a:cubicBezTo>
                    <a:pt x="3672" y="306"/>
                    <a:pt x="3586" y="398"/>
                    <a:pt x="3471" y="398"/>
                  </a:cubicBezTo>
                  <a:cubicBezTo>
                    <a:pt x="1779" y="398"/>
                    <a:pt x="404" y="1773"/>
                    <a:pt x="404" y="3465"/>
                  </a:cubicBezTo>
                  <a:cubicBezTo>
                    <a:pt x="404" y="3574"/>
                    <a:pt x="317" y="3666"/>
                    <a:pt x="202" y="3666"/>
                  </a:cubicBezTo>
                  <a:cubicBezTo>
                    <a:pt x="93" y="3666"/>
                    <a:pt x="1" y="3580"/>
                    <a:pt x="1" y="3465"/>
                  </a:cubicBezTo>
                  <a:cubicBezTo>
                    <a:pt x="1" y="1560"/>
                    <a:pt x="1555" y="6"/>
                    <a:pt x="3459" y="6"/>
                  </a:cubicBezTo>
                  <a:cubicBezTo>
                    <a:pt x="3586" y="1"/>
                    <a:pt x="3672" y="81"/>
                    <a:pt x="3672" y="202"/>
                  </a:cubicBezTo>
                  <a:close/>
                  <a:moveTo>
                    <a:pt x="3477" y="979"/>
                  </a:moveTo>
                  <a:cubicBezTo>
                    <a:pt x="2113" y="979"/>
                    <a:pt x="996" y="2090"/>
                    <a:pt x="996" y="3459"/>
                  </a:cubicBezTo>
                  <a:cubicBezTo>
                    <a:pt x="996" y="3569"/>
                    <a:pt x="1083" y="3661"/>
                    <a:pt x="1198" y="3661"/>
                  </a:cubicBezTo>
                  <a:cubicBezTo>
                    <a:pt x="1307" y="3661"/>
                    <a:pt x="1399" y="3574"/>
                    <a:pt x="1399" y="3459"/>
                  </a:cubicBezTo>
                  <a:cubicBezTo>
                    <a:pt x="1399" y="2308"/>
                    <a:pt x="2331" y="1370"/>
                    <a:pt x="3482" y="1370"/>
                  </a:cubicBezTo>
                  <a:cubicBezTo>
                    <a:pt x="3592" y="1370"/>
                    <a:pt x="3684" y="1284"/>
                    <a:pt x="3684" y="1169"/>
                  </a:cubicBezTo>
                  <a:cubicBezTo>
                    <a:pt x="3672" y="1065"/>
                    <a:pt x="3586" y="979"/>
                    <a:pt x="3477" y="979"/>
                  </a:cubicBezTo>
                  <a:close/>
                  <a:moveTo>
                    <a:pt x="3477" y="1951"/>
                  </a:moveTo>
                  <a:cubicBezTo>
                    <a:pt x="2648" y="1951"/>
                    <a:pt x="1975" y="2630"/>
                    <a:pt x="1975" y="3459"/>
                  </a:cubicBezTo>
                  <a:cubicBezTo>
                    <a:pt x="1975" y="3563"/>
                    <a:pt x="2061" y="3661"/>
                    <a:pt x="2176" y="3661"/>
                  </a:cubicBezTo>
                  <a:cubicBezTo>
                    <a:pt x="2291" y="3661"/>
                    <a:pt x="2377" y="3574"/>
                    <a:pt x="2377" y="3459"/>
                  </a:cubicBezTo>
                  <a:cubicBezTo>
                    <a:pt x="2377" y="2843"/>
                    <a:pt x="2872" y="2349"/>
                    <a:pt x="3482" y="2349"/>
                  </a:cubicBezTo>
                  <a:cubicBezTo>
                    <a:pt x="3592" y="2349"/>
                    <a:pt x="3684" y="2262"/>
                    <a:pt x="3684" y="2147"/>
                  </a:cubicBezTo>
                  <a:cubicBezTo>
                    <a:pt x="3672" y="2043"/>
                    <a:pt x="3586" y="1951"/>
                    <a:pt x="3477" y="1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6169673" y="3213443"/>
              <a:ext cx="433726" cy="433436"/>
            </a:xfrm>
            <a:custGeom>
              <a:avLst/>
              <a:gdLst/>
              <a:ahLst/>
              <a:cxnLst/>
              <a:rect l="l" t="t" r="r" b="b"/>
              <a:pathLst>
                <a:path w="8363" h="8357" extrusionOk="0">
                  <a:moveTo>
                    <a:pt x="4179" y="0"/>
                  </a:moveTo>
                  <a:cubicBezTo>
                    <a:pt x="1877" y="0"/>
                    <a:pt x="1" y="1870"/>
                    <a:pt x="1" y="4178"/>
                  </a:cubicBezTo>
                  <a:cubicBezTo>
                    <a:pt x="1" y="6480"/>
                    <a:pt x="1871" y="8356"/>
                    <a:pt x="4179" y="8356"/>
                  </a:cubicBezTo>
                  <a:cubicBezTo>
                    <a:pt x="6481" y="8356"/>
                    <a:pt x="8363" y="6486"/>
                    <a:pt x="8363" y="4178"/>
                  </a:cubicBezTo>
                  <a:cubicBezTo>
                    <a:pt x="8363" y="1870"/>
                    <a:pt x="6481" y="0"/>
                    <a:pt x="4179" y="0"/>
                  </a:cubicBezTo>
                  <a:close/>
                  <a:moveTo>
                    <a:pt x="4179" y="8034"/>
                  </a:moveTo>
                  <a:cubicBezTo>
                    <a:pt x="3701" y="8034"/>
                    <a:pt x="3195" y="7280"/>
                    <a:pt x="2936" y="6037"/>
                  </a:cubicBezTo>
                  <a:cubicBezTo>
                    <a:pt x="3304" y="5985"/>
                    <a:pt x="3713" y="5956"/>
                    <a:pt x="4179" y="5956"/>
                  </a:cubicBezTo>
                  <a:cubicBezTo>
                    <a:pt x="4651" y="5956"/>
                    <a:pt x="5065" y="5985"/>
                    <a:pt x="5428" y="6037"/>
                  </a:cubicBezTo>
                  <a:cubicBezTo>
                    <a:pt x="5169" y="7280"/>
                    <a:pt x="4662" y="8034"/>
                    <a:pt x="4179" y="8034"/>
                  </a:cubicBezTo>
                  <a:close/>
                  <a:moveTo>
                    <a:pt x="4179" y="5640"/>
                  </a:moveTo>
                  <a:cubicBezTo>
                    <a:pt x="3690" y="5640"/>
                    <a:pt x="3252" y="5669"/>
                    <a:pt x="2872" y="5720"/>
                  </a:cubicBezTo>
                  <a:cubicBezTo>
                    <a:pt x="2798" y="5300"/>
                    <a:pt x="2757" y="4834"/>
                    <a:pt x="2752" y="4328"/>
                  </a:cubicBezTo>
                  <a:lnTo>
                    <a:pt x="5600" y="4328"/>
                  </a:lnTo>
                  <a:cubicBezTo>
                    <a:pt x="5589" y="4834"/>
                    <a:pt x="5548" y="5300"/>
                    <a:pt x="5474" y="5720"/>
                  </a:cubicBezTo>
                  <a:cubicBezTo>
                    <a:pt x="5111" y="5674"/>
                    <a:pt x="4668" y="5640"/>
                    <a:pt x="4179" y="5640"/>
                  </a:cubicBezTo>
                  <a:close/>
                  <a:moveTo>
                    <a:pt x="4179" y="317"/>
                  </a:moveTo>
                  <a:cubicBezTo>
                    <a:pt x="4662" y="317"/>
                    <a:pt x="5169" y="1071"/>
                    <a:pt x="5428" y="2314"/>
                  </a:cubicBezTo>
                  <a:cubicBezTo>
                    <a:pt x="5059" y="2365"/>
                    <a:pt x="4651" y="2394"/>
                    <a:pt x="4179" y="2394"/>
                  </a:cubicBezTo>
                  <a:cubicBezTo>
                    <a:pt x="3713" y="2394"/>
                    <a:pt x="3298" y="2365"/>
                    <a:pt x="2936" y="2314"/>
                  </a:cubicBezTo>
                  <a:cubicBezTo>
                    <a:pt x="3195" y="1071"/>
                    <a:pt x="3701" y="317"/>
                    <a:pt x="4179" y="317"/>
                  </a:cubicBezTo>
                  <a:close/>
                  <a:moveTo>
                    <a:pt x="4179" y="2705"/>
                  </a:moveTo>
                  <a:cubicBezTo>
                    <a:pt x="4668" y="2705"/>
                    <a:pt x="5111" y="2676"/>
                    <a:pt x="5491" y="2624"/>
                  </a:cubicBezTo>
                  <a:cubicBezTo>
                    <a:pt x="5560" y="3039"/>
                    <a:pt x="5606" y="3511"/>
                    <a:pt x="5612" y="4011"/>
                  </a:cubicBezTo>
                  <a:lnTo>
                    <a:pt x="2763" y="4011"/>
                  </a:lnTo>
                  <a:cubicBezTo>
                    <a:pt x="2769" y="3511"/>
                    <a:pt x="2815" y="3039"/>
                    <a:pt x="2884" y="2624"/>
                  </a:cubicBezTo>
                  <a:cubicBezTo>
                    <a:pt x="3258" y="2676"/>
                    <a:pt x="3690" y="2705"/>
                    <a:pt x="4179" y="2705"/>
                  </a:cubicBezTo>
                  <a:close/>
                  <a:moveTo>
                    <a:pt x="2441" y="4023"/>
                  </a:moveTo>
                  <a:lnTo>
                    <a:pt x="323" y="4023"/>
                  </a:lnTo>
                  <a:cubicBezTo>
                    <a:pt x="352" y="3315"/>
                    <a:pt x="576" y="2653"/>
                    <a:pt x="939" y="2095"/>
                  </a:cubicBezTo>
                  <a:cubicBezTo>
                    <a:pt x="1169" y="2210"/>
                    <a:pt x="1704" y="2440"/>
                    <a:pt x="2567" y="2584"/>
                  </a:cubicBezTo>
                  <a:cubicBezTo>
                    <a:pt x="2493" y="3021"/>
                    <a:pt x="2447" y="3511"/>
                    <a:pt x="2441" y="4023"/>
                  </a:cubicBezTo>
                  <a:close/>
                  <a:moveTo>
                    <a:pt x="2441" y="4328"/>
                  </a:moveTo>
                  <a:cubicBezTo>
                    <a:pt x="2447" y="4840"/>
                    <a:pt x="2493" y="5323"/>
                    <a:pt x="2562" y="5766"/>
                  </a:cubicBezTo>
                  <a:cubicBezTo>
                    <a:pt x="1698" y="5910"/>
                    <a:pt x="1157" y="6141"/>
                    <a:pt x="927" y="6256"/>
                  </a:cubicBezTo>
                  <a:cubicBezTo>
                    <a:pt x="570" y="5697"/>
                    <a:pt x="346" y="5036"/>
                    <a:pt x="317" y="4328"/>
                  </a:cubicBezTo>
                  <a:close/>
                  <a:moveTo>
                    <a:pt x="5922" y="4328"/>
                  </a:moveTo>
                  <a:lnTo>
                    <a:pt x="8034" y="4328"/>
                  </a:lnTo>
                  <a:cubicBezTo>
                    <a:pt x="8006" y="5036"/>
                    <a:pt x="7787" y="5697"/>
                    <a:pt x="7424" y="6256"/>
                  </a:cubicBezTo>
                  <a:cubicBezTo>
                    <a:pt x="7194" y="6141"/>
                    <a:pt x="6653" y="5910"/>
                    <a:pt x="5790" y="5766"/>
                  </a:cubicBezTo>
                  <a:cubicBezTo>
                    <a:pt x="5871" y="5323"/>
                    <a:pt x="5917" y="4840"/>
                    <a:pt x="5922" y="4328"/>
                  </a:cubicBezTo>
                  <a:close/>
                  <a:moveTo>
                    <a:pt x="5922" y="4023"/>
                  </a:moveTo>
                  <a:cubicBezTo>
                    <a:pt x="5917" y="3511"/>
                    <a:pt x="5871" y="3027"/>
                    <a:pt x="5802" y="2584"/>
                  </a:cubicBezTo>
                  <a:cubicBezTo>
                    <a:pt x="6665" y="2440"/>
                    <a:pt x="7200" y="2210"/>
                    <a:pt x="7430" y="2095"/>
                  </a:cubicBezTo>
                  <a:cubicBezTo>
                    <a:pt x="7793" y="2653"/>
                    <a:pt x="8017" y="3315"/>
                    <a:pt x="8046" y="4023"/>
                  </a:cubicBezTo>
                  <a:close/>
                  <a:moveTo>
                    <a:pt x="7246" y="1824"/>
                  </a:moveTo>
                  <a:cubicBezTo>
                    <a:pt x="7016" y="1934"/>
                    <a:pt x="6521" y="2135"/>
                    <a:pt x="5744" y="2268"/>
                  </a:cubicBezTo>
                  <a:cubicBezTo>
                    <a:pt x="5571" y="1439"/>
                    <a:pt x="5284" y="777"/>
                    <a:pt x="4927" y="380"/>
                  </a:cubicBezTo>
                  <a:cubicBezTo>
                    <a:pt x="5865" y="570"/>
                    <a:pt x="6682" y="1094"/>
                    <a:pt x="7246" y="1824"/>
                  </a:cubicBezTo>
                  <a:close/>
                  <a:moveTo>
                    <a:pt x="3442" y="386"/>
                  </a:moveTo>
                  <a:cubicBezTo>
                    <a:pt x="3085" y="777"/>
                    <a:pt x="2798" y="1439"/>
                    <a:pt x="2625" y="2273"/>
                  </a:cubicBezTo>
                  <a:cubicBezTo>
                    <a:pt x="1848" y="2141"/>
                    <a:pt x="1353" y="1940"/>
                    <a:pt x="1123" y="1836"/>
                  </a:cubicBezTo>
                  <a:cubicBezTo>
                    <a:pt x="1687" y="1094"/>
                    <a:pt x="2498" y="570"/>
                    <a:pt x="3442" y="386"/>
                  </a:cubicBezTo>
                  <a:close/>
                  <a:moveTo>
                    <a:pt x="1117" y="6526"/>
                  </a:moveTo>
                  <a:cubicBezTo>
                    <a:pt x="1347" y="6417"/>
                    <a:pt x="1842" y="6215"/>
                    <a:pt x="2619" y="6083"/>
                  </a:cubicBezTo>
                  <a:cubicBezTo>
                    <a:pt x="2792" y="6912"/>
                    <a:pt x="3080" y="7573"/>
                    <a:pt x="3431" y="7971"/>
                  </a:cubicBezTo>
                  <a:cubicBezTo>
                    <a:pt x="2498" y="7775"/>
                    <a:pt x="1687" y="7251"/>
                    <a:pt x="1117" y="6526"/>
                  </a:cubicBezTo>
                  <a:close/>
                  <a:moveTo>
                    <a:pt x="4927" y="7965"/>
                  </a:moveTo>
                  <a:cubicBezTo>
                    <a:pt x="5284" y="7573"/>
                    <a:pt x="5571" y="6912"/>
                    <a:pt x="5744" y="6077"/>
                  </a:cubicBezTo>
                  <a:cubicBezTo>
                    <a:pt x="6521" y="6204"/>
                    <a:pt x="7016" y="6411"/>
                    <a:pt x="7246" y="6515"/>
                  </a:cubicBezTo>
                  <a:cubicBezTo>
                    <a:pt x="6682" y="7251"/>
                    <a:pt x="5865" y="7775"/>
                    <a:pt x="4927" y="79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458455" y="1867648"/>
              <a:ext cx="507993" cy="508381"/>
            </a:xfrm>
            <a:custGeom>
              <a:avLst/>
              <a:gdLst/>
              <a:ahLst/>
              <a:cxnLst/>
              <a:rect l="l" t="t" r="r" b="b"/>
              <a:pathLst>
                <a:path w="9795" h="9802" extrusionOk="0">
                  <a:moveTo>
                    <a:pt x="4897" y="1"/>
                  </a:moveTo>
                  <a:cubicBezTo>
                    <a:pt x="2198" y="1"/>
                    <a:pt x="0" y="2193"/>
                    <a:pt x="0" y="4898"/>
                  </a:cubicBezTo>
                  <a:cubicBezTo>
                    <a:pt x="0" y="7603"/>
                    <a:pt x="2193" y="9801"/>
                    <a:pt x="4897" y="9801"/>
                  </a:cubicBezTo>
                  <a:cubicBezTo>
                    <a:pt x="7596" y="9801"/>
                    <a:pt x="9795" y="7603"/>
                    <a:pt x="9795" y="4898"/>
                  </a:cubicBezTo>
                  <a:cubicBezTo>
                    <a:pt x="9795" y="2193"/>
                    <a:pt x="7602" y="1"/>
                    <a:pt x="4897" y="1"/>
                  </a:cubicBezTo>
                  <a:close/>
                  <a:moveTo>
                    <a:pt x="4897" y="9433"/>
                  </a:moveTo>
                  <a:cubicBezTo>
                    <a:pt x="4333" y="9433"/>
                    <a:pt x="3741" y="8541"/>
                    <a:pt x="3436" y="7085"/>
                  </a:cubicBezTo>
                  <a:cubicBezTo>
                    <a:pt x="3862" y="7027"/>
                    <a:pt x="4351" y="6993"/>
                    <a:pt x="4897" y="6993"/>
                  </a:cubicBezTo>
                  <a:cubicBezTo>
                    <a:pt x="5444" y="6993"/>
                    <a:pt x="5933" y="7027"/>
                    <a:pt x="6359" y="7085"/>
                  </a:cubicBezTo>
                  <a:cubicBezTo>
                    <a:pt x="6054" y="8541"/>
                    <a:pt x="5467" y="9433"/>
                    <a:pt x="4897" y="9433"/>
                  </a:cubicBezTo>
                  <a:close/>
                  <a:moveTo>
                    <a:pt x="4897" y="6619"/>
                  </a:moveTo>
                  <a:cubicBezTo>
                    <a:pt x="4322" y="6619"/>
                    <a:pt x="3810" y="6653"/>
                    <a:pt x="3367" y="6711"/>
                  </a:cubicBezTo>
                  <a:cubicBezTo>
                    <a:pt x="3286" y="6222"/>
                    <a:pt x="3234" y="5675"/>
                    <a:pt x="3223" y="5082"/>
                  </a:cubicBezTo>
                  <a:lnTo>
                    <a:pt x="6566" y="5082"/>
                  </a:lnTo>
                  <a:cubicBezTo>
                    <a:pt x="6561" y="5669"/>
                    <a:pt x="6509" y="6216"/>
                    <a:pt x="6422" y="6711"/>
                  </a:cubicBezTo>
                  <a:cubicBezTo>
                    <a:pt x="5985" y="6665"/>
                    <a:pt x="5473" y="6619"/>
                    <a:pt x="4897" y="6619"/>
                  </a:cubicBezTo>
                  <a:close/>
                  <a:moveTo>
                    <a:pt x="4897" y="375"/>
                  </a:moveTo>
                  <a:cubicBezTo>
                    <a:pt x="5456" y="375"/>
                    <a:pt x="6054" y="1267"/>
                    <a:pt x="6359" y="2723"/>
                  </a:cubicBezTo>
                  <a:cubicBezTo>
                    <a:pt x="5933" y="2780"/>
                    <a:pt x="5444" y="2815"/>
                    <a:pt x="4897" y="2815"/>
                  </a:cubicBezTo>
                  <a:cubicBezTo>
                    <a:pt x="4351" y="2815"/>
                    <a:pt x="3862" y="2780"/>
                    <a:pt x="3436" y="2723"/>
                  </a:cubicBezTo>
                  <a:cubicBezTo>
                    <a:pt x="3746" y="1261"/>
                    <a:pt x="4333" y="375"/>
                    <a:pt x="4897" y="375"/>
                  </a:cubicBezTo>
                  <a:close/>
                  <a:moveTo>
                    <a:pt x="4897" y="3183"/>
                  </a:moveTo>
                  <a:cubicBezTo>
                    <a:pt x="5473" y="3183"/>
                    <a:pt x="5985" y="3143"/>
                    <a:pt x="6428" y="3085"/>
                  </a:cubicBezTo>
                  <a:cubicBezTo>
                    <a:pt x="6509" y="3574"/>
                    <a:pt x="6561" y="4121"/>
                    <a:pt x="6572" y="4720"/>
                  </a:cubicBezTo>
                  <a:lnTo>
                    <a:pt x="3229" y="4720"/>
                  </a:lnTo>
                  <a:cubicBezTo>
                    <a:pt x="3234" y="4127"/>
                    <a:pt x="3286" y="3580"/>
                    <a:pt x="3372" y="3085"/>
                  </a:cubicBezTo>
                  <a:cubicBezTo>
                    <a:pt x="3810" y="3143"/>
                    <a:pt x="4322" y="3183"/>
                    <a:pt x="4897" y="3183"/>
                  </a:cubicBezTo>
                  <a:close/>
                  <a:moveTo>
                    <a:pt x="2860" y="4720"/>
                  </a:moveTo>
                  <a:lnTo>
                    <a:pt x="380" y="4720"/>
                  </a:lnTo>
                  <a:cubicBezTo>
                    <a:pt x="414" y="3891"/>
                    <a:pt x="673" y="3114"/>
                    <a:pt x="1094" y="2464"/>
                  </a:cubicBezTo>
                  <a:cubicBezTo>
                    <a:pt x="1364" y="2596"/>
                    <a:pt x="1991" y="2872"/>
                    <a:pt x="3004" y="3039"/>
                  </a:cubicBezTo>
                  <a:cubicBezTo>
                    <a:pt x="2918" y="3551"/>
                    <a:pt x="2866" y="4115"/>
                    <a:pt x="2860" y="4720"/>
                  </a:cubicBezTo>
                  <a:close/>
                  <a:moveTo>
                    <a:pt x="2860" y="5088"/>
                  </a:moveTo>
                  <a:cubicBezTo>
                    <a:pt x="2866" y="5686"/>
                    <a:pt x="2918" y="6250"/>
                    <a:pt x="3010" y="6768"/>
                  </a:cubicBezTo>
                  <a:cubicBezTo>
                    <a:pt x="1997" y="6935"/>
                    <a:pt x="1370" y="7211"/>
                    <a:pt x="1099" y="7344"/>
                  </a:cubicBezTo>
                  <a:cubicBezTo>
                    <a:pt x="673" y="6688"/>
                    <a:pt x="414" y="5917"/>
                    <a:pt x="386" y="5088"/>
                  </a:cubicBezTo>
                  <a:close/>
                  <a:moveTo>
                    <a:pt x="6940" y="5088"/>
                  </a:moveTo>
                  <a:lnTo>
                    <a:pt x="9421" y="5088"/>
                  </a:lnTo>
                  <a:cubicBezTo>
                    <a:pt x="9386" y="5917"/>
                    <a:pt x="9127" y="6694"/>
                    <a:pt x="8707" y="7344"/>
                  </a:cubicBezTo>
                  <a:cubicBezTo>
                    <a:pt x="8437" y="7211"/>
                    <a:pt x="7809" y="6935"/>
                    <a:pt x="6797" y="6768"/>
                  </a:cubicBezTo>
                  <a:cubicBezTo>
                    <a:pt x="6883" y="6250"/>
                    <a:pt x="6935" y="5686"/>
                    <a:pt x="6940" y="5088"/>
                  </a:cubicBezTo>
                  <a:close/>
                  <a:moveTo>
                    <a:pt x="6940" y="4720"/>
                  </a:moveTo>
                  <a:cubicBezTo>
                    <a:pt x="6935" y="4121"/>
                    <a:pt x="6883" y="3557"/>
                    <a:pt x="6791" y="3039"/>
                  </a:cubicBezTo>
                  <a:cubicBezTo>
                    <a:pt x="7804" y="2872"/>
                    <a:pt x="8431" y="2596"/>
                    <a:pt x="8701" y="2464"/>
                  </a:cubicBezTo>
                  <a:cubicBezTo>
                    <a:pt x="9127" y="3114"/>
                    <a:pt x="9386" y="3891"/>
                    <a:pt x="9415" y="4720"/>
                  </a:cubicBezTo>
                  <a:close/>
                  <a:moveTo>
                    <a:pt x="8494" y="2153"/>
                  </a:moveTo>
                  <a:cubicBezTo>
                    <a:pt x="8218" y="2280"/>
                    <a:pt x="7637" y="2521"/>
                    <a:pt x="6722" y="2671"/>
                  </a:cubicBezTo>
                  <a:cubicBezTo>
                    <a:pt x="6520" y="1698"/>
                    <a:pt x="6187" y="921"/>
                    <a:pt x="5772" y="461"/>
                  </a:cubicBezTo>
                  <a:cubicBezTo>
                    <a:pt x="6877" y="674"/>
                    <a:pt x="7832" y="1290"/>
                    <a:pt x="8494" y="2153"/>
                  </a:cubicBezTo>
                  <a:close/>
                  <a:moveTo>
                    <a:pt x="4028" y="461"/>
                  </a:moveTo>
                  <a:cubicBezTo>
                    <a:pt x="3614" y="921"/>
                    <a:pt x="3280" y="1698"/>
                    <a:pt x="3079" y="2671"/>
                  </a:cubicBezTo>
                  <a:cubicBezTo>
                    <a:pt x="2164" y="2516"/>
                    <a:pt x="1583" y="2280"/>
                    <a:pt x="1306" y="2153"/>
                  </a:cubicBezTo>
                  <a:cubicBezTo>
                    <a:pt x="1968" y="1290"/>
                    <a:pt x="2924" y="674"/>
                    <a:pt x="4028" y="461"/>
                  </a:cubicBezTo>
                  <a:close/>
                  <a:moveTo>
                    <a:pt x="1306" y="7655"/>
                  </a:moveTo>
                  <a:cubicBezTo>
                    <a:pt x="1583" y="7528"/>
                    <a:pt x="2164" y="7286"/>
                    <a:pt x="3079" y="7137"/>
                  </a:cubicBezTo>
                  <a:cubicBezTo>
                    <a:pt x="3280" y="8109"/>
                    <a:pt x="3614" y="8886"/>
                    <a:pt x="4028" y="9346"/>
                  </a:cubicBezTo>
                  <a:cubicBezTo>
                    <a:pt x="2924" y="9128"/>
                    <a:pt x="1968" y="8512"/>
                    <a:pt x="1306" y="7655"/>
                  </a:cubicBezTo>
                  <a:close/>
                  <a:moveTo>
                    <a:pt x="5772" y="9346"/>
                  </a:moveTo>
                  <a:cubicBezTo>
                    <a:pt x="6187" y="8886"/>
                    <a:pt x="6520" y="8109"/>
                    <a:pt x="6722" y="7137"/>
                  </a:cubicBezTo>
                  <a:cubicBezTo>
                    <a:pt x="7637" y="7286"/>
                    <a:pt x="8218" y="7528"/>
                    <a:pt x="8494" y="7655"/>
                  </a:cubicBezTo>
                  <a:cubicBezTo>
                    <a:pt x="7832" y="8512"/>
                    <a:pt x="6877" y="9128"/>
                    <a:pt x="5772" y="9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a:off x="6152662" y="1867648"/>
              <a:ext cx="353754" cy="450759"/>
            </a:xfrm>
            <a:custGeom>
              <a:avLst/>
              <a:gdLst/>
              <a:ahLst/>
              <a:cxnLst/>
              <a:rect l="l" t="t" r="r" b="b"/>
              <a:pathLst>
                <a:path w="6821" h="8691" extrusionOk="0">
                  <a:moveTo>
                    <a:pt x="6164" y="3540"/>
                  </a:moveTo>
                  <a:lnTo>
                    <a:pt x="5830" y="3540"/>
                  </a:lnTo>
                  <a:lnTo>
                    <a:pt x="5830" y="2418"/>
                  </a:lnTo>
                  <a:cubicBezTo>
                    <a:pt x="5830" y="1077"/>
                    <a:pt x="4748" y="1"/>
                    <a:pt x="3413" y="1"/>
                  </a:cubicBezTo>
                  <a:cubicBezTo>
                    <a:pt x="2078" y="1"/>
                    <a:pt x="991" y="1088"/>
                    <a:pt x="991" y="2418"/>
                  </a:cubicBezTo>
                  <a:lnTo>
                    <a:pt x="991" y="3540"/>
                  </a:lnTo>
                  <a:lnTo>
                    <a:pt x="663" y="3540"/>
                  </a:lnTo>
                  <a:cubicBezTo>
                    <a:pt x="294" y="3540"/>
                    <a:pt x="1" y="3833"/>
                    <a:pt x="1" y="4202"/>
                  </a:cubicBezTo>
                  <a:lnTo>
                    <a:pt x="1" y="8029"/>
                  </a:lnTo>
                  <a:cubicBezTo>
                    <a:pt x="1" y="8397"/>
                    <a:pt x="294" y="8690"/>
                    <a:pt x="663" y="8690"/>
                  </a:cubicBezTo>
                  <a:lnTo>
                    <a:pt x="6158" y="8690"/>
                  </a:lnTo>
                  <a:cubicBezTo>
                    <a:pt x="6521" y="8690"/>
                    <a:pt x="6820" y="8397"/>
                    <a:pt x="6820" y="8029"/>
                  </a:cubicBezTo>
                  <a:lnTo>
                    <a:pt x="6820" y="4202"/>
                  </a:lnTo>
                  <a:cubicBezTo>
                    <a:pt x="6820" y="3833"/>
                    <a:pt x="6521" y="3540"/>
                    <a:pt x="6164" y="3540"/>
                  </a:cubicBezTo>
                  <a:close/>
                  <a:moveTo>
                    <a:pt x="1273" y="2418"/>
                  </a:moveTo>
                  <a:cubicBezTo>
                    <a:pt x="1273" y="1238"/>
                    <a:pt x="2234" y="277"/>
                    <a:pt x="3413" y="277"/>
                  </a:cubicBezTo>
                  <a:cubicBezTo>
                    <a:pt x="4593" y="277"/>
                    <a:pt x="5560" y="1238"/>
                    <a:pt x="5560" y="2418"/>
                  </a:cubicBezTo>
                  <a:lnTo>
                    <a:pt x="5560" y="3540"/>
                  </a:lnTo>
                  <a:lnTo>
                    <a:pt x="4818" y="3540"/>
                  </a:lnTo>
                  <a:lnTo>
                    <a:pt x="4818" y="2418"/>
                  </a:lnTo>
                  <a:cubicBezTo>
                    <a:pt x="4818" y="1647"/>
                    <a:pt x="4190" y="1014"/>
                    <a:pt x="3413" y="1014"/>
                  </a:cubicBezTo>
                  <a:cubicBezTo>
                    <a:pt x="2636" y="1014"/>
                    <a:pt x="2015" y="1641"/>
                    <a:pt x="2015" y="2418"/>
                  </a:cubicBezTo>
                  <a:lnTo>
                    <a:pt x="2015" y="3540"/>
                  </a:lnTo>
                  <a:lnTo>
                    <a:pt x="1273" y="3540"/>
                  </a:lnTo>
                  <a:close/>
                  <a:moveTo>
                    <a:pt x="4536" y="3540"/>
                  </a:moveTo>
                  <a:lnTo>
                    <a:pt x="2285" y="3540"/>
                  </a:lnTo>
                  <a:lnTo>
                    <a:pt x="2285" y="2418"/>
                  </a:lnTo>
                  <a:cubicBezTo>
                    <a:pt x="2285" y="1796"/>
                    <a:pt x="2792" y="1290"/>
                    <a:pt x="3413" y="1290"/>
                  </a:cubicBezTo>
                  <a:cubicBezTo>
                    <a:pt x="4041" y="1290"/>
                    <a:pt x="4541" y="1790"/>
                    <a:pt x="4541" y="2418"/>
                  </a:cubicBezTo>
                  <a:lnTo>
                    <a:pt x="4541" y="3540"/>
                  </a:lnTo>
                  <a:close/>
                  <a:moveTo>
                    <a:pt x="6544" y="8029"/>
                  </a:moveTo>
                  <a:cubicBezTo>
                    <a:pt x="6544" y="8236"/>
                    <a:pt x="6371" y="8408"/>
                    <a:pt x="6164" y="8408"/>
                  </a:cubicBezTo>
                  <a:lnTo>
                    <a:pt x="663" y="8408"/>
                  </a:lnTo>
                  <a:cubicBezTo>
                    <a:pt x="450" y="8408"/>
                    <a:pt x="277" y="8236"/>
                    <a:pt x="277" y="8029"/>
                  </a:cubicBezTo>
                  <a:lnTo>
                    <a:pt x="277" y="4202"/>
                  </a:lnTo>
                  <a:cubicBezTo>
                    <a:pt x="277" y="3995"/>
                    <a:pt x="450" y="3822"/>
                    <a:pt x="663" y="3822"/>
                  </a:cubicBezTo>
                  <a:lnTo>
                    <a:pt x="991" y="3822"/>
                  </a:lnTo>
                  <a:lnTo>
                    <a:pt x="2285" y="3822"/>
                  </a:lnTo>
                  <a:lnTo>
                    <a:pt x="4536" y="3822"/>
                  </a:lnTo>
                  <a:lnTo>
                    <a:pt x="5830" y="3822"/>
                  </a:lnTo>
                  <a:lnTo>
                    <a:pt x="6164" y="3822"/>
                  </a:lnTo>
                  <a:cubicBezTo>
                    <a:pt x="6371" y="3822"/>
                    <a:pt x="6544" y="3995"/>
                    <a:pt x="6544" y="42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6250267" y="2119858"/>
              <a:ext cx="168398" cy="128107"/>
            </a:xfrm>
            <a:custGeom>
              <a:avLst/>
              <a:gdLst/>
              <a:ahLst/>
              <a:cxnLst/>
              <a:rect l="l" t="t" r="r" b="b"/>
              <a:pathLst>
                <a:path w="3247" h="2470" extrusionOk="0">
                  <a:moveTo>
                    <a:pt x="3246" y="317"/>
                  </a:moveTo>
                  <a:lnTo>
                    <a:pt x="1491" y="2469"/>
                  </a:lnTo>
                  <a:lnTo>
                    <a:pt x="1" y="1013"/>
                  </a:lnTo>
                  <a:lnTo>
                    <a:pt x="340" y="662"/>
                  </a:lnTo>
                  <a:lnTo>
                    <a:pt x="1445" y="1744"/>
                  </a:lnTo>
                  <a:lnTo>
                    <a:pt x="28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7858367" y="3112569"/>
              <a:ext cx="308945" cy="394018"/>
            </a:xfrm>
            <a:custGeom>
              <a:avLst/>
              <a:gdLst/>
              <a:ahLst/>
              <a:cxnLst/>
              <a:rect l="l" t="t" r="r" b="b"/>
              <a:pathLst>
                <a:path w="5957" h="7597" extrusionOk="0">
                  <a:moveTo>
                    <a:pt x="5381" y="3102"/>
                  </a:moveTo>
                  <a:lnTo>
                    <a:pt x="5094" y="3102"/>
                  </a:lnTo>
                  <a:lnTo>
                    <a:pt x="5094" y="2118"/>
                  </a:lnTo>
                  <a:cubicBezTo>
                    <a:pt x="5094" y="950"/>
                    <a:pt x="4144" y="0"/>
                    <a:pt x="2976" y="0"/>
                  </a:cubicBezTo>
                  <a:cubicBezTo>
                    <a:pt x="1813" y="0"/>
                    <a:pt x="864" y="950"/>
                    <a:pt x="864" y="2118"/>
                  </a:cubicBezTo>
                  <a:lnTo>
                    <a:pt x="864" y="3102"/>
                  </a:lnTo>
                  <a:lnTo>
                    <a:pt x="576" y="3102"/>
                  </a:lnTo>
                  <a:cubicBezTo>
                    <a:pt x="260" y="3102"/>
                    <a:pt x="1" y="3361"/>
                    <a:pt x="1" y="3677"/>
                  </a:cubicBezTo>
                  <a:lnTo>
                    <a:pt x="1" y="7021"/>
                  </a:lnTo>
                  <a:cubicBezTo>
                    <a:pt x="1" y="7337"/>
                    <a:pt x="260" y="7596"/>
                    <a:pt x="576" y="7596"/>
                  </a:cubicBezTo>
                  <a:lnTo>
                    <a:pt x="5370" y="7596"/>
                  </a:lnTo>
                  <a:cubicBezTo>
                    <a:pt x="5686" y="7596"/>
                    <a:pt x="5945" y="7337"/>
                    <a:pt x="5945" y="7021"/>
                  </a:cubicBezTo>
                  <a:lnTo>
                    <a:pt x="5945" y="3677"/>
                  </a:lnTo>
                  <a:cubicBezTo>
                    <a:pt x="5957" y="3361"/>
                    <a:pt x="5698" y="3102"/>
                    <a:pt x="5381" y="3102"/>
                  </a:cubicBezTo>
                  <a:close/>
                  <a:moveTo>
                    <a:pt x="1105" y="2124"/>
                  </a:moveTo>
                  <a:cubicBezTo>
                    <a:pt x="1105" y="1093"/>
                    <a:pt x="1946" y="253"/>
                    <a:pt x="2976" y="253"/>
                  </a:cubicBezTo>
                  <a:cubicBezTo>
                    <a:pt x="4006" y="253"/>
                    <a:pt x="4846" y="1093"/>
                    <a:pt x="4846" y="2124"/>
                  </a:cubicBezTo>
                  <a:lnTo>
                    <a:pt x="4846" y="3108"/>
                  </a:lnTo>
                  <a:lnTo>
                    <a:pt x="4202" y="3108"/>
                  </a:lnTo>
                  <a:lnTo>
                    <a:pt x="4202" y="2124"/>
                  </a:lnTo>
                  <a:cubicBezTo>
                    <a:pt x="4202" y="1450"/>
                    <a:pt x="3655" y="904"/>
                    <a:pt x="2976" y="904"/>
                  </a:cubicBezTo>
                  <a:cubicBezTo>
                    <a:pt x="2302" y="904"/>
                    <a:pt x="1756" y="1450"/>
                    <a:pt x="1756" y="2124"/>
                  </a:cubicBezTo>
                  <a:lnTo>
                    <a:pt x="1756" y="3108"/>
                  </a:lnTo>
                  <a:lnTo>
                    <a:pt x="1105" y="3108"/>
                  </a:lnTo>
                  <a:close/>
                  <a:moveTo>
                    <a:pt x="3960" y="3102"/>
                  </a:moveTo>
                  <a:lnTo>
                    <a:pt x="1997" y="3102"/>
                  </a:lnTo>
                  <a:lnTo>
                    <a:pt x="1997" y="2118"/>
                  </a:lnTo>
                  <a:cubicBezTo>
                    <a:pt x="1997" y="1577"/>
                    <a:pt x="2435" y="1128"/>
                    <a:pt x="2982" y="1128"/>
                  </a:cubicBezTo>
                  <a:cubicBezTo>
                    <a:pt x="3523" y="1128"/>
                    <a:pt x="3966" y="1571"/>
                    <a:pt x="3966" y="2118"/>
                  </a:cubicBezTo>
                  <a:lnTo>
                    <a:pt x="3966" y="3102"/>
                  </a:lnTo>
                  <a:close/>
                  <a:moveTo>
                    <a:pt x="5709" y="7021"/>
                  </a:moveTo>
                  <a:cubicBezTo>
                    <a:pt x="5709" y="7211"/>
                    <a:pt x="5560" y="7355"/>
                    <a:pt x="5381" y="7355"/>
                  </a:cubicBezTo>
                  <a:lnTo>
                    <a:pt x="582" y="7355"/>
                  </a:lnTo>
                  <a:cubicBezTo>
                    <a:pt x="392" y="7355"/>
                    <a:pt x="248" y="7205"/>
                    <a:pt x="248" y="7021"/>
                  </a:cubicBezTo>
                  <a:lnTo>
                    <a:pt x="248" y="3677"/>
                  </a:lnTo>
                  <a:cubicBezTo>
                    <a:pt x="248" y="3487"/>
                    <a:pt x="403" y="3344"/>
                    <a:pt x="582" y="3344"/>
                  </a:cubicBezTo>
                  <a:lnTo>
                    <a:pt x="870" y="3344"/>
                  </a:lnTo>
                  <a:lnTo>
                    <a:pt x="1997" y="3344"/>
                  </a:lnTo>
                  <a:lnTo>
                    <a:pt x="3960" y="3344"/>
                  </a:lnTo>
                  <a:lnTo>
                    <a:pt x="5094" y="3344"/>
                  </a:lnTo>
                  <a:lnTo>
                    <a:pt x="5381" y="3344"/>
                  </a:lnTo>
                  <a:cubicBezTo>
                    <a:pt x="5565" y="3344"/>
                    <a:pt x="5709" y="3499"/>
                    <a:pt x="5709" y="36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7943421" y="3334024"/>
              <a:ext cx="146926" cy="111043"/>
            </a:xfrm>
            <a:custGeom>
              <a:avLst/>
              <a:gdLst/>
              <a:ahLst/>
              <a:cxnLst/>
              <a:rect l="l" t="t" r="r" b="b"/>
              <a:pathLst>
                <a:path w="2833" h="2141" extrusionOk="0">
                  <a:moveTo>
                    <a:pt x="2832" y="265"/>
                  </a:moveTo>
                  <a:lnTo>
                    <a:pt x="1301" y="2141"/>
                  </a:lnTo>
                  <a:lnTo>
                    <a:pt x="1" y="875"/>
                  </a:lnTo>
                  <a:lnTo>
                    <a:pt x="294" y="576"/>
                  </a:lnTo>
                  <a:lnTo>
                    <a:pt x="1255" y="1514"/>
                  </a:lnTo>
                  <a:lnTo>
                    <a:pt x="24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6230248" y="1924386"/>
              <a:ext cx="1742165" cy="1871756"/>
            </a:xfrm>
            <a:custGeom>
              <a:avLst/>
              <a:gdLst/>
              <a:ahLst/>
              <a:cxnLst/>
              <a:rect l="l" t="t" r="r" b="b"/>
              <a:pathLst>
                <a:path w="33592" h="36089" extrusionOk="0">
                  <a:moveTo>
                    <a:pt x="16794" y="0"/>
                  </a:moveTo>
                  <a:cubicBezTo>
                    <a:pt x="9928" y="351"/>
                    <a:pt x="4075" y="5059"/>
                    <a:pt x="1" y="9426"/>
                  </a:cubicBezTo>
                  <a:cubicBezTo>
                    <a:pt x="1" y="34604"/>
                    <a:pt x="16794" y="36089"/>
                    <a:pt x="16794" y="36089"/>
                  </a:cubicBezTo>
                  <a:cubicBezTo>
                    <a:pt x="16794" y="36089"/>
                    <a:pt x="33592" y="34604"/>
                    <a:pt x="33592" y="9426"/>
                  </a:cubicBezTo>
                  <a:cubicBezTo>
                    <a:pt x="29512" y="5059"/>
                    <a:pt x="23665" y="351"/>
                    <a:pt x="16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6250267" y="1946428"/>
              <a:ext cx="1702179" cy="1828241"/>
            </a:xfrm>
            <a:custGeom>
              <a:avLst/>
              <a:gdLst/>
              <a:ahLst/>
              <a:cxnLst/>
              <a:rect l="l" t="t" r="r" b="b"/>
              <a:pathLst>
                <a:path w="32821" h="35250" extrusionOk="0">
                  <a:moveTo>
                    <a:pt x="16408" y="1"/>
                  </a:moveTo>
                  <a:cubicBezTo>
                    <a:pt x="9697" y="346"/>
                    <a:pt x="3989" y="4933"/>
                    <a:pt x="1" y="9209"/>
                  </a:cubicBezTo>
                  <a:cubicBezTo>
                    <a:pt x="1" y="33793"/>
                    <a:pt x="16408" y="35249"/>
                    <a:pt x="16408" y="35249"/>
                  </a:cubicBezTo>
                  <a:cubicBezTo>
                    <a:pt x="16408" y="35249"/>
                    <a:pt x="32820" y="33793"/>
                    <a:pt x="32820" y="9209"/>
                  </a:cubicBezTo>
                  <a:cubicBezTo>
                    <a:pt x="28826" y="4933"/>
                    <a:pt x="23112" y="340"/>
                    <a:pt x="16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6269975" y="1967640"/>
              <a:ext cx="1662452" cy="1785816"/>
            </a:xfrm>
            <a:custGeom>
              <a:avLst/>
              <a:gdLst/>
              <a:ahLst/>
              <a:cxnLst/>
              <a:rect l="l" t="t" r="r" b="b"/>
              <a:pathLst>
                <a:path w="32055" h="34432" extrusionOk="0">
                  <a:moveTo>
                    <a:pt x="16028" y="1"/>
                  </a:moveTo>
                  <a:cubicBezTo>
                    <a:pt x="9479" y="334"/>
                    <a:pt x="3896" y="4823"/>
                    <a:pt x="0" y="8995"/>
                  </a:cubicBezTo>
                  <a:cubicBezTo>
                    <a:pt x="0" y="33010"/>
                    <a:pt x="16028" y="34432"/>
                    <a:pt x="16028" y="34432"/>
                  </a:cubicBezTo>
                  <a:cubicBezTo>
                    <a:pt x="16028" y="34432"/>
                    <a:pt x="32055" y="33004"/>
                    <a:pt x="32055" y="8995"/>
                  </a:cubicBezTo>
                  <a:cubicBezTo>
                    <a:pt x="28159" y="4823"/>
                    <a:pt x="22582" y="329"/>
                    <a:pt x="160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6329669" y="2031535"/>
              <a:ext cx="1543065" cy="1657761"/>
            </a:xfrm>
            <a:custGeom>
              <a:avLst/>
              <a:gdLst/>
              <a:ahLst/>
              <a:cxnLst/>
              <a:rect l="l" t="t" r="r" b="b"/>
              <a:pathLst>
                <a:path w="29753" h="31963" extrusionOk="0">
                  <a:moveTo>
                    <a:pt x="14877" y="0"/>
                  </a:moveTo>
                  <a:cubicBezTo>
                    <a:pt x="8794" y="311"/>
                    <a:pt x="3614" y="4472"/>
                    <a:pt x="0" y="8345"/>
                  </a:cubicBezTo>
                  <a:cubicBezTo>
                    <a:pt x="0" y="30644"/>
                    <a:pt x="14877" y="31962"/>
                    <a:pt x="14877" y="31962"/>
                  </a:cubicBezTo>
                  <a:cubicBezTo>
                    <a:pt x="14877" y="31962"/>
                    <a:pt x="29753" y="30644"/>
                    <a:pt x="29753" y="8345"/>
                  </a:cubicBezTo>
                  <a:cubicBezTo>
                    <a:pt x="26139" y="4483"/>
                    <a:pt x="20959" y="311"/>
                    <a:pt x="14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6349947" y="2053577"/>
              <a:ext cx="1502820" cy="1613935"/>
            </a:xfrm>
            <a:custGeom>
              <a:avLst/>
              <a:gdLst/>
              <a:ahLst/>
              <a:cxnLst/>
              <a:rect l="l" t="t" r="r" b="b"/>
              <a:pathLst>
                <a:path w="28977" h="31118" extrusionOk="0">
                  <a:moveTo>
                    <a:pt x="14486" y="1"/>
                  </a:moveTo>
                  <a:cubicBezTo>
                    <a:pt x="8570" y="300"/>
                    <a:pt x="3523" y="4357"/>
                    <a:pt x="1" y="8127"/>
                  </a:cubicBezTo>
                  <a:cubicBezTo>
                    <a:pt x="1" y="29840"/>
                    <a:pt x="14486" y="31117"/>
                    <a:pt x="14486" y="31117"/>
                  </a:cubicBezTo>
                  <a:cubicBezTo>
                    <a:pt x="14486" y="31117"/>
                    <a:pt x="28976" y="29828"/>
                    <a:pt x="28976" y="8127"/>
                  </a:cubicBezTo>
                  <a:cubicBezTo>
                    <a:pt x="25449" y="4357"/>
                    <a:pt x="20407" y="300"/>
                    <a:pt x="14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6386359" y="2092683"/>
              <a:ext cx="716975" cy="1535723"/>
            </a:xfrm>
            <a:custGeom>
              <a:avLst/>
              <a:gdLst/>
              <a:ahLst/>
              <a:cxnLst/>
              <a:rect l="l" t="t" r="r" b="b"/>
              <a:pathLst>
                <a:path w="13784" h="29610" extrusionOk="0">
                  <a:moveTo>
                    <a:pt x="13784" y="29609"/>
                  </a:moveTo>
                  <a:lnTo>
                    <a:pt x="13784" y="1"/>
                  </a:lnTo>
                  <a:cubicBezTo>
                    <a:pt x="8155" y="289"/>
                    <a:pt x="3356" y="4144"/>
                    <a:pt x="12" y="7735"/>
                  </a:cubicBezTo>
                  <a:cubicBezTo>
                    <a:pt x="1" y="28384"/>
                    <a:pt x="13784" y="29609"/>
                    <a:pt x="13784"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7098763" y="2092683"/>
              <a:ext cx="716973" cy="1535723"/>
            </a:xfrm>
            <a:custGeom>
              <a:avLst/>
              <a:gdLst/>
              <a:ahLst/>
              <a:cxnLst/>
              <a:rect l="l" t="t" r="r" b="b"/>
              <a:pathLst>
                <a:path w="13778" h="29610" extrusionOk="0">
                  <a:moveTo>
                    <a:pt x="1" y="29609"/>
                  </a:moveTo>
                  <a:lnTo>
                    <a:pt x="1" y="1"/>
                  </a:lnTo>
                  <a:cubicBezTo>
                    <a:pt x="5635" y="289"/>
                    <a:pt x="10434" y="4144"/>
                    <a:pt x="13778" y="7735"/>
                  </a:cubicBezTo>
                  <a:cubicBezTo>
                    <a:pt x="13778" y="28384"/>
                    <a:pt x="1" y="29609"/>
                    <a:pt x="1" y="296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6799128" y="2718254"/>
              <a:ext cx="604146" cy="491058"/>
            </a:xfrm>
            <a:custGeom>
              <a:avLst/>
              <a:gdLst/>
              <a:ahLst/>
              <a:cxnLst/>
              <a:rect l="l" t="t" r="r" b="b"/>
              <a:pathLst>
                <a:path w="11649" h="9468" extrusionOk="0">
                  <a:moveTo>
                    <a:pt x="10860" y="9468"/>
                  </a:moveTo>
                  <a:lnTo>
                    <a:pt x="783" y="9468"/>
                  </a:lnTo>
                  <a:cubicBezTo>
                    <a:pt x="352" y="9468"/>
                    <a:pt x="1" y="9117"/>
                    <a:pt x="1" y="8685"/>
                  </a:cubicBezTo>
                  <a:lnTo>
                    <a:pt x="1" y="784"/>
                  </a:lnTo>
                  <a:cubicBezTo>
                    <a:pt x="1" y="352"/>
                    <a:pt x="352" y="1"/>
                    <a:pt x="783" y="1"/>
                  </a:cubicBezTo>
                  <a:lnTo>
                    <a:pt x="10860" y="1"/>
                  </a:lnTo>
                  <a:cubicBezTo>
                    <a:pt x="11292" y="1"/>
                    <a:pt x="11648" y="352"/>
                    <a:pt x="11648" y="784"/>
                  </a:cubicBezTo>
                  <a:lnTo>
                    <a:pt x="11648" y="8685"/>
                  </a:lnTo>
                  <a:cubicBezTo>
                    <a:pt x="11648" y="9117"/>
                    <a:pt x="11292" y="9468"/>
                    <a:pt x="10860" y="94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6835276" y="2747816"/>
              <a:ext cx="532161" cy="432243"/>
            </a:xfrm>
            <a:custGeom>
              <a:avLst/>
              <a:gdLst/>
              <a:ahLst/>
              <a:cxnLst/>
              <a:rect l="l" t="t" r="r" b="b"/>
              <a:pathLst>
                <a:path w="10261" h="8334" extrusionOk="0">
                  <a:moveTo>
                    <a:pt x="9570" y="8334"/>
                  </a:moveTo>
                  <a:lnTo>
                    <a:pt x="691" y="8334"/>
                  </a:lnTo>
                  <a:cubicBezTo>
                    <a:pt x="311" y="8334"/>
                    <a:pt x="0" y="8029"/>
                    <a:pt x="0" y="7643"/>
                  </a:cubicBezTo>
                  <a:lnTo>
                    <a:pt x="0" y="691"/>
                  </a:lnTo>
                  <a:cubicBezTo>
                    <a:pt x="0" y="306"/>
                    <a:pt x="311" y="1"/>
                    <a:pt x="691" y="1"/>
                  </a:cubicBezTo>
                  <a:lnTo>
                    <a:pt x="9570" y="1"/>
                  </a:lnTo>
                  <a:cubicBezTo>
                    <a:pt x="9950" y="1"/>
                    <a:pt x="10261" y="306"/>
                    <a:pt x="10261" y="691"/>
                  </a:cubicBezTo>
                  <a:lnTo>
                    <a:pt x="10261" y="7643"/>
                  </a:lnTo>
                  <a:cubicBezTo>
                    <a:pt x="10249" y="8029"/>
                    <a:pt x="9950" y="8334"/>
                    <a:pt x="9570" y="8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6900623" y="2421027"/>
              <a:ext cx="402972" cy="297290"/>
            </a:xfrm>
            <a:custGeom>
              <a:avLst/>
              <a:gdLst/>
              <a:ahLst/>
              <a:cxnLst/>
              <a:rect l="l" t="t" r="r" b="b"/>
              <a:pathLst>
                <a:path w="7770" h="5732" extrusionOk="0">
                  <a:moveTo>
                    <a:pt x="7752" y="5732"/>
                  </a:moveTo>
                  <a:lnTo>
                    <a:pt x="6308" y="5732"/>
                  </a:lnTo>
                  <a:lnTo>
                    <a:pt x="6308" y="3885"/>
                  </a:lnTo>
                  <a:cubicBezTo>
                    <a:pt x="6308" y="2538"/>
                    <a:pt x="5214" y="1450"/>
                    <a:pt x="3879" y="1450"/>
                  </a:cubicBezTo>
                  <a:cubicBezTo>
                    <a:pt x="2532" y="1450"/>
                    <a:pt x="1445" y="2544"/>
                    <a:pt x="1445" y="3885"/>
                  </a:cubicBezTo>
                  <a:lnTo>
                    <a:pt x="1445" y="5732"/>
                  </a:lnTo>
                  <a:lnTo>
                    <a:pt x="0" y="5732"/>
                  </a:lnTo>
                  <a:lnTo>
                    <a:pt x="0" y="3885"/>
                  </a:lnTo>
                  <a:cubicBezTo>
                    <a:pt x="0" y="1738"/>
                    <a:pt x="1738" y="0"/>
                    <a:pt x="3885" y="0"/>
                  </a:cubicBezTo>
                  <a:cubicBezTo>
                    <a:pt x="6026" y="0"/>
                    <a:pt x="7769" y="1738"/>
                    <a:pt x="7769" y="3885"/>
                  </a:cubicBezTo>
                  <a:lnTo>
                    <a:pt x="7769" y="573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6954923" y="2836450"/>
              <a:ext cx="311642" cy="265393"/>
            </a:xfrm>
            <a:custGeom>
              <a:avLst/>
              <a:gdLst/>
              <a:ahLst/>
              <a:cxnLst/>
              <a:rect l="l" t="t" r="r" b="b"/>
              <a:pathLst>
                <a:path w="6009" h="5117" extrusionOk="0">
                  <a:moveTo>
                    <a:pt x="2694" y="5117"/>
                  </a:moveTo>
                  <a:lnTo>
                    <a:pt x="1" y="2637"/>
                  </a:lnTo>
                  <a:lnTo>
                    <a:pt x="1123" y="1422"/>
                  </a:lnTo>
                  <a:lnTo>
                    <a:pt x="2521" y="2706"/>
                  </a:lnTo>
                  <a:lnTo>
                    <a:pt x="4720" y="1"/>
                  </a:lnTo>
                  <a:lnTo>
                    <a:pt x="6009" y="105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2"/>
            <p:cNvSpPr/>
            <p:nvPr/>
          </p:nvSpPr>
          <p:spPr>
            <a:xfrm>
              <a:off x="7402340" y="2515314"/>
              <a:ext cx="493679" cy="493755"/>
            </a:xfrm>
            <a:custGeom>
              <a:avLst/>
              <a:gdLst/>
              <a:ahLst/>
              <a:cxnLst/>
              <a:rect l="l" t="t" r="r" b="b"/>
              <a:pathLst>
                <a:path w="9519" h="9520" extrusionOk="0">
                  <a:moveTo>
                    <a:pt x="9432" y="7689"/>
                  </a:moveTo>
                  <a:lnTo>
                    <a:pt x="7689" y="9433"/>
                  </a:lnTo>
                  <a:cubicBezTo>
                    <a:pt x="7602" y="9519"/>
                    <a:pt x="7458" y="9519"/>
                    <a:pt x="7366" y="9433"/>
                  </a:cubicBezTo>
                  <a:lnTo>
                    <a:pt x="4265" y="6331"/>
                  </a:lnTo>
                  <a:lnTo>
                    <a:pt x="3027" y="7994"/>
                  </a:lnTo>
                  <a:cubicBezTo>
                    <a:pt x="2981" y="8057"/>
                    <a:pt x="2895" y="8092"/>
                    <a:pt x="2814" y="8080"/>
                  </a:cubicBezTo>
                  <a:cubicBezTo>
                    <a:pt x="2728" y="8063"/>
                    <a:pt x="2665" y="8006"/>
                    <a:pt x="2636" y="7931"/>
                  </a:cubicBezTo>
                  <a:lnTo>
                    <a:pt x="29" y="317"/>
                  </a:lnTo>
                  <a:cubicBezTo>
                    <a:pt x="0" y="237"/>
                    <a:pt x="23" y="144"/>
                    <a:pt x="87" y="81"/>
                  </a:cubicBezTo>
                  <a:cubicBezTo>
                    <a:pt x="150" y="18"/>
                    <a:pt x="236" y="1"/>
                    <a:pt x="322" y="24"/>
                  </a:cubicBezTo>
                  <a:lnTo>
                    <a:pt x="7936" y="2636"/>
                  </a:lnTo>
                  <a:cubicBezTo>
                    <a:pt x="8017" y="2665"/>
                    <a:pt x="8074" y="2728"/>
                    <a:pt x="8086" y="2815"/>
                  </a:cubicBezTo>
                  <a:cubicBezTo>
                    <a:pt x="8103" y="2901"/>
                    <a:pt x="8063" y="2982"/>
                    <a:pt x="7999" y="3028"/>
                  </a:cubicBezTo>
                  <a:lnTo>
                    <a:pt x="6336" y="4265"/>
                  </a:lnTo>
                  <a:lnTo>
                    <a:pt x="9438" y="7367"/>
                  </a:lnTo>
                  <a:cubicBezTo>
                    <a:pt x="9519" y="7459"/>
                    <a:pt x="9519" y="7603"/>
                    <a:pt x="9432" y="7689"/>
                  </a:cubicBezTo>
                  <a:close/>
                  <a:moveTo>
                    <a:pt x="7533" y="8949"/>
                  </a:moveTo>
                  <a:lnTo>
                    <a:pt x="8949" y="7534"/>
                  </a:lnTo>
                  <a:lnTo>
                    <a:pt x="5818" y="4403"/>
                  </a:lnTo>
                  <a:cubicBezTo>
                    <a:pt x="5778" y="4357"/>
                    <a:pt x="5749" y="4294"/>
                    <a:pt x="5755" y="4225"/>
                  </a:cubicBezTo>
                  <a:cubicBezTo>
                    <a:pt x="5761" y="4161"/>
                    <a:pt x="5790" y="4092"/>
                    <a:pt x="5847" y="4058"/>
                  </a:cubicBezTo>
                  <a:lnTo>
                    <a:pt x="7372" y="2918"/>
                  </a:lnTo>
                  <a:lnTo>
                    <a:pt x="604" y="605"/>
                  </a:lnTo>
                  <a:lnTo>
                    <a:pt x="2918" y="7373"/>
                  </a:lnTo>
                  <a:lnTo>
                    <a:pt x="4057" y="5848"/>
                  </a:lnTo>
                  <a:cubicBezTo>
                    <a:pt x="4092" y="5796"/>
                    <a:pt x="4161" y="5761"/>
                    <a:pt x="4224" y="5755"/>
                  </a:cubicBezTo>
                  <a:cubicBezTo>
                    <a:pt x="4288" y="5750"/>
                    <a:pt x="4351" y="5778"/>
                    <a:pt x="4403" y="58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0" name="Google Shape;1270;p62"/>
          <p:cNvCxnSpPr>
            <a:cxnSpLocks/>
            <a:endCxn id="1231" idx="3"/>
          </p:cNvCxnSpPr>
          <p:nvPr/>
        </p:nvCxnSpPr>
        <p:spPr>
          <a:xfrm rot="5400000">
            <a:off x="3862009" y="1286553"/>
            <a:ext cx="3076795" cy="115761"/>
          </a:xfrm>
          <a:prstGeom prst="bentConnector2">
            <a:avLst/>
          </a:prstGeom>
          <a:noFill/>
          <a:ln w="19050" cap="flat" cmpd="sng">
            <a:solidFill>
              <a:schemeClr val="lt2"/>
            </a:solidFill>
            <a:prstDash val="solid"/>
            <a:round/>
            <a:headEnd type="none" w="med" len="med"/>
            <a:tailEnd type="oval" w="med" len="med"/>
          </a:ln>
        </p:spPr>
      </p:cxnSp>
      <p:cxnSp>
        <p:nvCxnSpPr>
          <p:cNvPr id="1271" name="Google Shape;1271;p62"/>
          <p:cNvCxnSpPr>
            <a:cxnSpLocks/>
          </p:cNvCxnSpPr>
          <p:nvPr/>
        </p:nvCxnSpPr>
        <p:spPr>
          <a:xfrm rot="5400000">
            <a:off x="3867766" y="1280572"/>
            <a:ext cx="3349571" cy="394698"/>
          </a:xfrm>
          <a:prstGeom prst="bentConnector3">
            <a:avLst>
              <a:gd name="adj1" fmla="val 100048"/>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65">
          <a:extLst>
            <a:ext uri="{FF2B5EF4-FFF2-40B4-BE49-F238E27FC236}">
              <a16:creationId xmlns:a16="http://schemas.microsoft.com/office/drawing/2014/main" id="{96A5CDD4-9CBB-19E8-752F-E12098E12A25}"/>
            </a:ext>
          </a:extLst>
        </p:cNvPr>
        <p:cNvGrpSpPr/>
        <p:nvPr/>
      </p:nvGrpSpPr>
      <p:grpSpPr>
        <a:xfrm>
          <a:off x="0" y="0"/>
          <a:ext cx="0" cy="0"/>
          <a:chOff x="0" y="0"/>
          <a:chExt cx="0" cy="0"/>
        </a:xfrm>
      </p:grpSpPr>
      <p:sp>
        <p:nvSpPr>
          <p:cNvPr id="1666" name="Google Shape;1666;p64">
            <a:extLst>
              <a:ext uri="{FF2B5EF4-FFF2-40B4-BE49-F238E27FC236}">
                <a16:creationId xmlns:a16="http://schemas.microsoft.com/office/drawing/2014/main" id="{54933C5E-1ED8-4958-A1F6-4DB26589679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graphicFrame>
        <p:nvGraphicFramePr>
          <p:cNvPr id="4" name="Table 3">
            <a:extLst>
              <a:ext uri="{FF2B5EF4-FFF2-40B4-BE49-F238E27FC236}">
                <a16:creationId xmlns:a16="http://schemas.microsoft.com/office/drawing/2014/main" id="{F0A8D441-D810-788D-BFD0-EEBB5ABCA07C}"/>
              </a:ext>
            </a:extLst>
          </p:cNvPr>
          <p:cNvGraphicFramePr>
            <a:graphicFrameLocks noGrp="1"/>
          </p:cNvGraphicFramePr>
          <p:nvPr>
            <p:extLst>
              <p:ext uri="{D42A27DB-BD31-4B8C-83A1-F6EECF244321}">
                <p14:modId xmlns:p14="http://schemas.microsoft.com/office/powerpoint/2010/main" val="1380051222"/>
              </p:ext>
            </p:extLst>
          </p:nvPr>
        </p:nvGraphicFramePr>
        <p:xfrm>
          <a:off x="720000" y="1111250"/>
          <a:ext cx="7448640" cy="3881693"/>
        </p:xfrm>
        <a:graphic>
          <a:graphicData uri="http://schemas.openxmlformats.org/drawingml/2006/table">
            <a:tbl>
              <a:tblPr firstRow="1" bandRow="1">
                <a:tableStyleId>{4C3B4E9F-8527-4783-A478-EB1D63CA36D9}</a:tableStyleId>
              </a:tblPr>
              <a:tblGrid>
                <a:gridCol w="330131">
                  <a:extLst>
                    <a:ext uri="{9D8B030D-6E8A-4147-A177-3AD203B41FA5}">
                      <a16:colId xmlns:a16="http://schemas.microsoft.com/office/drawing/2014/main" val="1068673559"/>
                    </a:ext>
                  </a:extLst>
                </a:gridCol>
                <a:gridCol w="7118509">
                  <a:extLst>
                    <a:ext uri="{9D8B030D-6E8A-4147-A177-3AD203B41FA5}">
                      <a16:colId xmlns:a16="http://schemas.microsoft.com/office/drawing/2014/main" val="20694359"/>
                    </a:ext>
                  </a:extLst>
                </a:gridCol>
              </a:tblGrid>
              <a:tr h="426832">
                <a:tc>
                  <a:txBody>
                    <a:bodyPr/>
                    <a:lstStyle/>
                    <a:p>
                      <a:pPr algn="l"/>
                      <a:r>
                        <a:rPr lang="en-US" sz="1100" dirty="0"/>
                        <a:t>[1]</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https://www.innovationleader.com/topics/articles-and-content-by-topic/scouting-trends-and-tech/why-is-there-so-much-hype-around-agentic-ai-2025/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25929623"/>
                  </a:ext>
                </a:extLst>
              </a:tr>
              <a:tr h="370937">
                <a:tc>
                  <a:txBody>
                    <a:bodyPr/>
                    <a:lstStyle/>
                    <a:p>
                      <a:pPr algn="l"/>
                      <a:r>
                        <a:rPr lang="en-US" sz="1100" dirty="0"/>
                        <a:t>[2]</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https://www.atera.com/blog/agentic-ai-predictions/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776407875"/>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[3]</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https://www.ibm.com/think/insights/ai-agents-2025-expectations-vs-reality</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92420067"/>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[4]</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https://community.atera.com/discussion/756/what-is-agentic-ai-takeaways-from-nvidias-keynote-from-ces-2025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474663794"/>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[5]</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https://www.ringcentral.com/us/en/blog/introducing-ringcentral-ai-receptionist-business-ready-voice-ai-is-here/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800260140"/>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[6]</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https://manus.im/usecases</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24406379"/>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[7]</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https://insights.daffodilsw.com/blog/top-20-agentic-ai-use-cases-in-the-real-world</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862193931"/>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[8]</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https://blogs.nvidia.com/blog/what-is-agentic-ai/</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68504647"/>
                  </a:ext>
                </a:extLst>
              </a:tr>
              <a:tr h="3755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[9]</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https://divis.io/en/2019/04/understanding-ai-part-3-methods-of-symbolic-ai/</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9518247"/>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[10]</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https://arxiv.org/abs/2210.03350</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017803131"/>
                  </a:ext>
                </a:extLst>
              </a:tr>
            </a:tbl>
          </a:graphicData>
        </a:graphic>
      </p:graphicFrame>
    </p:spTree>
    <p:extLst>
      <p:ext uri="{BB962C8B-B14F-4D97-AF65-F5344CB8AC3E}">
        <p14:creationId xmlns:p14="http://schemas.microsoft.com/office/powerpoint/2010/main" val="1595579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1A859F6D-DDDA-D1AD-2317-35ED296A57B2}"/>
            </a:ext>
          </a:extLst>
        </p:cNvPr>
        <p:cNvGrpSpPr/>
        <p:nvPr/>
      </p:nvGrpSpPr>
      <p:grpSpPr>
        <a:xfrm>
          <a:off x="0" y="0"/>
          <a:ext cx="0" cy="0"/>
          <a:chOff x="0" y="0"/>
          <a:chExt cx="0" cy="0"/>
        </a:xfrm>
      </p:grpSpPr>
      <p:sp>
        <p:nvSpPr>
          <p:cNvPr id="1052" name="Google Shape;1052;p57">
            <a:extLst>
              <a:ext uri="{FF2B5EF4-FFF2-40B4-BE49-F238E27FC236}">
                <a16:creationId xmlns:a16="http://schemas.microsoft.com/office/drawing/2014/main" id="{6262CDE4-9D37-5E0B-B4EA-34C62C95968E}"/>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F844CCD8-0B49-2DDE-E927-B467DE6C9E50}"/>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4" name="Google Shape;1054;p57">
            <a:extLst>
              <a:ext uri="{FF2B5EF4-FFF2-40B4-BE49-F238E27FC236}">
                <a16:creationId xmlns:a16="http://schemas.microsoft.com/office/drawing/2014/main" id="{BA992254-F6CF-16F9-8920-FFDABF23E1DE}"/>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DF2F73EC-42B1-AF31-613C-721E239CC304}"/>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1E9B15DB-AAB8-3948-0A5C-6EC0E3FC7B7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Evolution of AI</a:t>
            </a:r>
            <a:endParaRPr dirty="0"/>
          </a:p>
        </p:txBody>
      </p:sp>
      <p:sp>
        <p:nvSpPr>
          <p:cNvPr id="1057" name="Google Shape;1057;p57">
            <a:extLst>
              <a:ext uri="{FF2B5EF4-FFF2-40B4-BE49-F238E27FC236}">
                <a16:creationId xmlns:a16="http://schemas.microsoft.com/office/drawing/2014/main" id="{A821F241-710E-0F39-BEB6-24F129369EF6}"/>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Rule-based </a:t>
            </a:r>
          </a:p>
        </p:txBody>
      </p:sp>
      <p:sp>
        <p:nvSpPr>
          <p:cNvPr id="1058" name="Google Shape;1058;p57">
            <a:extLst>
              <a:ext uri="{FF2B5EF4-FFF2-40B4-BE49-F238E27FC236}">
                <a16:creationId xmlns:a16="http://schemas.microsoft.com/office/drawing/2014/main" id="{EEA305A5-6A75-68E1-6054-5365939C24D9}"/>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 set of structured "IF-THEN" logic rules</a:t>
            </a:r>
            <a:endParaRPr dirty="0">
              <a:solidFill>
                <a:schemeClr val="dk1"/>
              </a:solidFill>
              <a:latin typeface="Lato"/>
              <a:ea typeface="Lato"/>
              <a:cs typeface="Lato"/>
              <a:sym typeface="Lato"/>
            </a:endParaRPr>
          </a:p>
        </p:txBody>
      </p:sp>
      <p:sp>
        <p:nvSpPr>
          <p:cNvPr id="1059" name="Google Shape;1059;p57">
            <a:extLst>
              <a:ext uri="{FF2B5EF4-FFF2-40B4-BE49-F238E27FC236}">
                <a16:creationId xmlns:a16="http://schemas.microsoft.com/office/drawing/2014/main" id="{429E874A-9A03-21B2-C01F-EB0804EFEE7E}"/>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60" name="Google Shape;1060;p57">
            <a:extLst>
              <a:ext uri="{FF2B5EF4-FFF2-40B4-BE49-F238E27FC236}">
                <a16:creationId xmlns:a16="http://schemas.microsoft.com/office/drawing/2014/main" id="{51CAF9B3-D15A-0E77-3623-EB01A4F249D5}"/>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endParaRPr dirty="0">
              <a:solidFill>
                <a:schemeClr val="dk1"/>
              </a:solidFill>
              <a:latin typeface="Lato"/>
              <a:ea typeface="Lato"/>
              <a:cs typeface="Lato"/>
              <a:sym typeface="Lato"/>
            </a:endParaRPr>
          </a:p>
        </p:txBody>
      </p:sp>
      <p:sp>
        <p:nvSpPr>
          <p:cNvPr id="1061" name="Google Shape;1061;p57">
            <a:extLst>
              <a:ext uri="{FF2B5EF4-FFF2-40B4-BE49-F238E27FC236}">
                <a16:creationId xmlns:a16="http://schemas.microsoft.com/office/drawing/2014/main" id="{6452DA12-D08F-CE23-EF22-DDC4EA43924B}"/>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Deep Learning</a:t>
            </a:r>
            <a:endParaRPr b="1" dirty="0">
              <a:solidFill>
                <a:schemeClr val="dk1"/>
              </a:solidFill>
              <a:latin typeface="Sora"/>
              <a:ea typeface="Sora"/>
              <a:cs typeface="Sora"/>
              <a:sym typeface="Sora"/>
            </a:endParaRPr>
          </a:p>
        </p:txBody>
      </p:sp>
      <p:sp>
        <p:nvSpPr>
          <p:cNvPr id="1062" name="Google Shape;1062;p57">
            <a:extLst>
              <a:ext uri="{FF2B5EF4-FFF2-40B4-BE49-F238E27FC236}">
                <a16:creationId xmlns:a16="http://schemas.microsoft.com/office/drawing/2014/main" id="{A085C633-4386-4A44-6235-6EDBB6B5F77F}"/>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endParaRPr dirty="0">
              <a:solidFill>
                <a:schemeClr val="dk1"/>
              </a:solidFill>
              <a:latin typeface="Lato"/>
              <a:ea typeface="Lato"/>
              <a:cs typeface="Lato"/>
              <a:sym typeface="Lato"/>
            </a:endParaRPr>
          </a:p>
        </p:txBody>
      </p:sp>
      <p:sp>
        <p:nvSpPr>
          <p:cNvPr id="1063" name="Google Shape;1063;p57">
            <a:extLst>
              <a:ext uri="{FF2B5EF4-FFF2-40B4-BE49-F238E27FC236}">
                <a16:creationId xmlns:a16="http://schemas.microsoft.com/office/drawing/2014/main" id="{C774235B-C1E8-F2DF-9174-5114C34BE582}"/>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Generative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778B4F93-2101-693E-98F3-157A7117A477}"/>
              </a:ext>
            </a:extLst>
          </p:cNvPr>
          <p:cNvSpPr txBox="1"/>
          <p:nvPr/>
        </p:nvSpPr>
        <p:spPr>
          <a:xfrm flipH="1">
            <a:off x="6513225" y="3344175"/>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endParaRPr dirty="0">
              <a:solidFill>
                <a:schemeClr val="dk1"/>
              </a:solidFill>
              <a:latin typeface="Lato"/>
              <a:ea typeface="Lato"/>
              <a:cs typeface="Lato"/>
              <a:sym typeface="Lato"/>
            </a:endParaRPr>
          </a:p>
        </p:txBody>
      </p:sp>
      <p:grpSp>
        <p:nvGrpSpPr>
          <p:cNvPr id="1092" name="Google Shape;1092;p57">
            <a:extLst>
              <a:ext uri="{FF2B5EF4-FFF2-40B4-BE49-F238E27FC236}">
                <a16:creationId xmlns:a16="http://schemas.microsoft.com/office/drawing/2014/main" id="{0014F03B-7953-9ABB-431C-DFFFF9215881}"/>
              </a:ext>
            </a:extLst>
          </p:cNvPr>
          <p:cNvGrpSpPr/>
          <p:nvPr/>
        </p:nvGrpSpPr>
        <p:grpSpPr>
          <a:xfrm>
            <a:off x="3362440" y="1789237"/>
            <a:ext cx="500353" cy="500435"/>
            <a:chOff x="1505881" y="1480816"/>
            <a:chExt cx="500353" cy="500435"/>
          </a:xfrm>
        </p:grpSpPr>
        <p:sp>
          <p:nvSpPr>
            <p:cNvPr id="1093" name="Google Shape;1093;p57">
              <a:extLst>
                <a:ext uri="{FF2B5EF4-FFF2-40B4-BE49-F238E27FC236}">
                  <a16:creationId xmlns:a16="http://schemas.microsoft.com/office/drawing/2014/main" id="{FDE7F882-1B41-6A8C-B310-49BD02EE556D}"/>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a:extLst>
                <a:ext uri="{FF2B5EF4-FFF2-40B4-BE49-F238E27FC236}">
                  <a16:creationId xmlns:a16="http://schemas.microsoft.com/office/drawing/2014/main" id="{AF00DFC9-CE5E-E480-5B61-943727527C3E}"/>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a:extLst>
                <a:ext uri="{FF2B5EF4-FFF2-40B4-BE49-F238E27FC236}">
                  <a16:creationId xmlns:a16="http://schemas.microsoft.com/office/drawing/2014/main" id="{4A135E85-F27A-8AE2-3DDF-57ADFEA479B6}"/>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a:extLst>
                <a:ext uri="{FF2B5EF4-FFF2-40B4-BE49-F238E27FC236}">
                  <a16:creationId xmlns:a16="http://schemas.microsoft.com/office/drawing/2014/main" id="{E539F109-F598-69A3-800B-93008CFA8149}"/>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a:extLst>
                <a:ext uri="{FF2B5EF4-FFF2-40B4-BE49-F238E27FC236}">
                  <a16:creationId xmlns:a16="http://schemas.microsoft.com/office/drawing/2014/main" id="{6A4F9D57-749C-3A1D-6A20-ACF7BF17B620}"/>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a:extLst>
                <a:ext uri="{FF2B5EF4-FFF2-40B4-BE49-F238E27FC236}">
                  <a16:creationId xmlns:a16="http://schemas.microsoft.com/office/drawing/2014/main" id="{064E361D-39EC-D923-1AE4-90E4A5CD318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7">
              <a:extLst>
                <a:ext uri="{FF2B5EF4-FFF2-40B4-BE49-F238E27FC236}">
                  <a16:creationId xmlns:a16="http://schemas.microsoft.com/office/drawing/2014/main" id="{F54BDB0B-F587-A921-9956-F90771F57C76}"/>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7">
              <a:extLst>
                <a:ext uri="{FF2B5EF4-FFF2-40B4-BE49-F238E27FC236}">
                  <a16:creationId xmlns:a16="http://schemas.microsoft.com/office/drawing/2014/main" id="{25F64386-F540-8691-8E4A-64FB64056CBB}"/>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a:extLst>
                <a:ext uri="{FF2B5EF4-FFF2-40B4-BE49-F238E27FC236}">
                  <a16:creationId xmlns:a16="http://schemas.microsoft.com/office/drawing/2014/main" id="{DF476A33-6DD6-0038-2969-58286B1089A5}"/>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a:extLst>
                <a:ext uri="{FF2B5EF4-FFF2-40B4-BE49-F238E27FC236}">
                  <a16:creationId xmlns:a16="http://schemas.microsoft.com/office/drawing/2014/main" id="{69492D89-4EEC-F3D3-C034-6D221374B4DB}"/>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a:extLst>
                <a:ext uri="{FF2B5EF4-FFF2-40B4-BE49-F238E27FC236}">
                  <a16:creationId xmlns:a16="http://schemas.microsoft.com/office/drawing/2014/main" id="{8FC414F9-842F-4C0E-4822-F14D1329C13F}"/>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104" name="Google Shape;1104;p57">
            <a:extLst>
              <a:ext uri="{FF2B5EF4-FFF2-40B4-BE49-F238E27FC236}">
                <a16:creationId xmlns:a16="http://schemas.microsoft.com/office/drawing/2014/main" id="{2272BF50-EE6B-D493-2ED1-F4FF82BB288B}"/>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69331B30-02DD-D688-ABCA-C6F3020D8261}"/>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7FBC9638-5610-4431-0457-9CAA6D7CF75F}"/>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7" name="Google Shape;1107;p57">
            <a:extLst>
              <a:ext uri="{FF2B5EF4-FFF2-40B4-BE49-F238E27FC236}">
                <a16:creationId xmlns:a16="http://schemas.microsoft.com/office/drawing/2014/main" id="{28738666-7D6D-6412-8999-078595BF1A04}"/>
              </a:ext>
            </a:extLst>
          </p:cNvPr>
          <p:cNvCxnSpPr>
            <a:cxnSpLocks/>
            <a:stCxn id="1053" idx="0"/>
          </p:cNvCxnSpPr>
          <p:nvPr/>
        </p:nvCxnSpPr>
        <p:spPr>
          <a:xfrm rot="-5400000" flipH="1">
            <a:off x="8167713" y="985050"/>
            <a:ext cx="390600" cy="1814700"/>
          </a:xfrm>
          <a:prstGeom prst="bentConnector4">
            <a:avLst>
              <a:gd name="adj1" fmla="val -60964"/>
              <a:gd name="adj2" fmla="val 59869"/>
            </a:avLst>
          </a:prstGeom>
          <a:noFill/>
          <a:ln w="19050" cap="flat" cmpd="sng">
            <a:solidFill>
              <a:schemeClr val="lt2"/>
            </a:solidFill>
            <a:prstDash val="solid"/>
            <a:round/>
            <a:headEnd type="none" w="med" len="med"/>
            <a:tailEnd type="oval" w="med" len="med"/>
          </a:ln>
        </p:spPr>
      </p:cxnSp>
      <p:grpSp>
        <p:nvGrpSpPr>
          <p:cNvPr id="4" name="Google Shape;1416;p63">
            <a:extLst>
              <a:ext uri="{FF2B5EF4-FFF2-40B4-BE49-F238E27FC236}">
                <a16:creationId xmlns:a16="http://schemas.microsoft.com/office/drawing/2014/main" id="{B968A6F6-6542-EA26-CAAE-1DEE9F74C2DC}"/>
              </a:ext>
            </a:extLst>
          </p:cNvPr>
          <p:cNvGrpSpPr/>
          <p:nvPr/>
        </p:nvGrpSpPr>
        <p:grpSpPr>
          <a:xfrm>
            <a:off x="1412180" y="1805123"/>
            <a:ext cx="500544" cy="500353"/>
            <a:chOff x="720103" y="2734825"/>
            <a:chExt cx="500544" cy="500353"/>
          </a:xfrm>
          <a:solidFill>
            <a:schemeClr val="accent2"/>
          </a:solidFill>
        </p:grpSpPr>
        <p:sp>
          <p:nvSpPr>
            <p:cNvPr id="5" name="Google Shape;1417;p63">
              <a:extLst>
                <a:ext uri="{FF2B5EF4-FFF2-40B4-BE49-F238E27FC236}">
                  <a16:creationId xmlns:a16="http://schemas.microsoft.com/office/drawing/2014/main" id="{0B3613B1-CF24-025D-9D24-E8677A66D2EC}"/>
                </a:ext>
              </a:extLst>
            </p:cNvPr>
            <p:cNvSpPr/>
            <p:nvPr/>
          </p:nvSpPr>
          <p:spPr>
            <a:xfrm>
              <a:off x="838470" y="2734825"/>
              <a:ext cx="146697" cy="146697"/>
            </a:xfrm>
            <a:custGeom>
              <a:avLst/>
              <a:gdLst/>
              <a:ahLst/>
              <a:cxnLst/>
              <a:rect l="l" t="t" r="r" b="b"/>
              <a:pathLst>
                <a:path w="5375" h="5375" extrusionOk="0">
                  <a:moveTo>
                    <a:pt x="3226" y="2149"/>
                  </a:moveTo>
                  <a:lnTo>
                    <a:pt x="3226" y="3226"/>
                  </a:lnTo>
                  <a:lnTo>
                    <a:pt x="2149" y="3226"/>
                  </a:lnTo>
                  <a:lnTo>
                    <a:pt x="2149" y="2149"/>
                  </a:lnTo>
                  <a:close/>
                  <a:moveTo>
                    <a:pt x="2689" y="0"/>
                  </a:moveTo>
                  <a:cubicBezTo>
                    <a:pt x="1207" y="0"/>
                    <a:pt x="0" y="1204"/>
                    <a:pt x="0" y="2686"/>
                  </a:cubicBezTo>
                  <a:cubicBezTo>
                    <a:pt x="0" y="4168"/>
                    <a:pt x="1200" y="5375"/>
                    <a:pt x="2689" y="5375"/>
                  </a:cubicBezTo>
                  <a:cubicBezTo>
                    <a:pt x="4171" y="5375"/>
                    <a:pt x="5375" y="4168"/>
                    <a:pt x="5375" y="2686"/>
                  </a:cubicBezTo>
                  <a:cubicBezTo>
                    <a:pt x="5375"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18;p63">
              <a:extLst>
                <a:ext uri="{FF2B5EF4-FFF2-40B4-BE49-F238E27FC236}">
                  <a16:creationId xmlns:a16="http://schemas.microsoft.com/office/drawing/2014/main" id="{E7CA536E-D38E-DFEC-3C57-582AB08AB112}"/>
                </a:ext>
              </a:extLst>
            </p:cNvPr>
            <p:cNvSpPr/>
            <p:nvPr/>
          </p:nvSpPr>
          <p:spPr>
            <a:xfrm>
              <a:off x="1073950" y="2734825"/>
              <a:ext cx="146697" cy="175873"/>
            </a:xfrm>
            <a:custGeom>
              <a:avLst/>
              <a:gdLst/>
              <a:ahLst/>
              <a:cxnLst/>
              <a:rect l="l" t="t" r="r" b="b"/>
              <a:pathLst>
                <a:path w="5375" h="6444" extrusionOk="0">
                  <a:moveTo>
                    <a:pt x="3225" y="2149"/>
                  </a:moveTo>
                  <a:lnTo>
                    <a:pt x="3225" y="3226"/>
                  </a:lnTo>
                  <a:lnTo>
                    <a:pt x="2149" y="3226"/>
                  </a:lnTo>
                  <a:lnTo>
                    <a:pt x="2149" y="2149"/>
                  </a:lnTo>
                  <a:close/>
                  <a:moveTo>
                    <a:pt x="2689" y="0"/>
                  </a:moveTo>
                  <a:cubicBezTo>
                    <a:pt x="1207" y="0"/>
                    <a:pt x="0" y="1204"/>
                    <a:pt x="0" y="2686"/>
                  </a:cubicBezTo>
                  <a:lnTo>
                    <a:pt x="0" y="6444"/>
                  </a:lnTo>
                  <a:lnTo>
                    <a:pt x="5374" y="6444"/>
                  </a:lnTo>
                  <a:lnTo>
                    <a:pt x="5374" y="2686"/>
                  </a:lnTo>
                  <a:cubicBezTo>
                    <a:pt x="5374" y="1204"/>
                    <a:pt x="4171" y="0"/>
                    <a:pt x="26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19;p63">
              <a:extLst>
                <a:ext uri="{FF2B5EF4-FFF2-40B4-BE49-F238E27FC236}">
                  <a16:creationId xmlns:a16="http://schemas.microsoft.com/office/drawing/2014/main" id="{BE98270C-665F-5615-33B5-7CCB160A8D07}"/>
                </a:ext>
              </a:extLst>
            </p:cNvPr>
            <p:cNvSpPr/>
            <p:nvPr/>
          </p:nvSpPr>
          <p:spPr>
            <a:xfrm>
              <a:off x="720103" y="3174561"/>
              <a:ext cx="383132" cy="60617"/>
            </a:xfrm>
            <a:custGeom>
              <a:avLst/>
              <a:gdLst/>
              <a:ahLst/>
              <a:cxnLst/>
              <a:rect l="l" t="t" r="r" b="b"/>
              <a:pathLst>
                <a:path w="14038" h="2221" extrusionOk="0">
                  <a:moveTo>
                    <a:pt x="0" y="1"/>
                  </a:moveTo>
                  <a:lnTo>
                    <a:pt x="0" y="2220"/>
                  </a:lnTo>
                  <a:lnTo>
                    <a:pt x="14038" y="2220"/>
                  </a:lnTo>
                  <a:lnTo>
                    <a:pt x="140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20;p63">
              <a:extLst>
                <a:ext uri="{FF2B5EF4-FFF2-40B4-BE49-F238E27FC236}">
                  <a16:creationId xmlns:a16="http://schemas.microsoft.com/office/drawing/2014/main" id="{F22066E5-6CE1-6CA6-88CF-7E3717E79702}"/>
                </a:ext>
              </a:extLst>
            </p:cNvPr>
            <p:cNvSpPr/>
            <p:nvPr/>
          </p:nvSpPr>
          <p:spPr>
            <a:xfrm>
              <a:off x="1103317" y="2940064"/>
              <a:ext cx="88155" cy="146697"/>
            </a:xfrm>
            <a:custGeom>
              <a:avLst/>
              <a:gdLst/>
              <a:ahLst/>
              <a:cxnLst/>
              <a:rect l="l" t="t" r="r" b="b"/>
              <a:pathLst>
                <a:path w="3230" h="5375" extrusionOk="0">
                  <a:moveTo>
                    <a:pt x="4" y="0"/>
                  </a:moveTo>
                  <a:lnTo>
                    <a:pt x="4" y="1076"/>
                  </a:lnTo>
                  <a:lnTo>
                    <a:pt x="1080" y="1076"/>
                  </a:lnTo>
                  <a:lnTo>
                    <a:pt x="1080" y="3225"/>
                  </a:lnTo>
                  <a:lnTo>
                    <a:pt x="0" y="3225"/>
                  </a:lnTo>
                  <a:lnTo>
                    <a:pt x="0" y="5374"/>
                  </a:lnTo>
                  <a:lnTo>
                    <a:pt x="1077" y="5374"/>
                  </a:lnTo>
                  <a:lnTo>
                    <a:pt x="1077" y="4298"/>
                  </a:lnTo>
                  <a:lnTo>
                    <a:pt x="2153" y="4298"/>
                  </a:lnTo>
                  <a:lnTo>
                    <a:pt x="2153" y="5374"/>
                  </a:lnTo>
                  <a:lnTo>
                    <a:pt x="3229" y="5374"/>
                  </a:lnTo>
                  <a:lnTo>
                    <a:pt x="3229" y="3225"/>
                  </a:lnTo>
                  <a:lnTo>
                    <a:pt x="2153" y="3225"/>
                  </a:lnTo>
                  <a:lnTo>
                    <a:pt x="2153" y="1076"/>
                  </a:lnTo>
                  <a:lnTo>
                    <a:pt x="3229" y="1076"/>
                  </a:lnTo>
                  <a:lnTo>
                    <a:pt x="322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21;p63">
              <a:extLst>
                <a:ext uri="{FF2B5EF4-FFF2-40B4-BE49-F238E27FC236}">
                  <a16:creationId xmlns:a16="http://schemas.microsoft.com/office/drawing/2014/main" id="{65E2F0E3-8DD2-6B46-4003-85EF512F9A71}"/>
                </a:ext>
              </a:extLst>
            </p:cNvPr>
            <p:cNvSpPr/>
            <p:nvPr/>
          </p:nvSpPr>
          <p:spPr>
            <a:xfrm>
              <a:off x="1004026" y="2764191"/>
              <a:ext cx="50955" cy="87964"/>
            </a:xfrm>
            <a:custGeom>
              <a:avLst/>
              <a:gdLst/>
              <a:ahLst/>
              <a:cxnLst/>
              <a:rect l="l" t="t" r="r" b="b"/>
              <a:pathLst>
                <a:path w="1867" h="3223" extrusionOk="0">
                  <a:moveTo>
                    <a:pt x="0" y="1"/>
                  </a:moveTo>
                  <a:cubicBezTo>
                    <a:pt x="233" y="491"/>
                    <a:pt x="374" y="1035"/>
                    <a:pt x="374" y="1610"/>
                  </a:cubicBezTo>
                  <a:cubicBezTo>
                    <a:pt x="374" y="2189"/>
                    <a:pt x="233" y="2732"/>
                    <a:pt x="0" y="3222"/>
                  </a:cubicBezTo>
                  <a:lnTo>
                    <a:pt x="1489" y="3222"/>
                  </a:lnTo>
                  <a:lnTo>
                    <a:pt x="1489" y="1610"/>
                  </a:lnTo>
                  <a:cubicBezTo>
                    <a:pt x="1489" y="1035"/>
                    <a:pt x="1630" y="491"/>
                    <a:pt x="18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22;p63">
              <a:extLst>
                <a:ext uri="{FF2B5EF4-FFF2-40B4-BE49-F238E27FC236}">
                  <a16:creationId xmlns:a16="http://schemas.microsoft.com/office/drawing/2014/main" id="{43E442CE-F4F5-02EA-08DB-A45661400C3F}"/>
                </a:ext>
              </a:extLst>
            </p:cNvPr>
            <p:cNvSpPr/>
            <p:nvPr/>
          </p:nvSpPr>
          <p:spPr>
            <a:xfrm>
              <a:off x="897122" y="3042629"/>
              <a:ext cx="29394" cy="29394"/>
            </a:xfrm>
            <a:custGeom>
              <a:avLst/>
              <a:gdLst/>
              <a:ahLst/>
              <a:cxnLst/>
              <a:rect l="l" t="t" r="r" b="b"/>
              <a:pathLst>
                <a:path w="1077" h="1077" extrusionOk="0">
                  <a:moveTo>
                    <a:pt x="540" y="0"/>
                  </a:moveTo>
                  <a:cubicBezTo>
                    <a:pt x="244" y="0"/>
                    <a:pt x="0" y="244"/>
                    <a:pt x="0" y="540"/>
                  </a:cubicBezTo>
                  <a:cubicBezTo>
                    <a:pt x="0" y="837"/>
                    <a:pt x="240" y="1077"/>
                    <a:pt x="540" y="1077"/>
                  </a:cubicBezTo>
                  <a:cubicBezTo>
                    <a:pt x="833" y="1077"/>
                    <a:pt x="1077" y="837"/>
                    <a:pt x="1077" y="540"/>
                  </a:cubicBezTo>
                  <a:cubicBezTo>
                    <a:pt x="1077" y="244"/>
                    <a:pt x="833" y="0"/>
                    <a:pt x="5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23;p63">
              <a:extLst>
                <a:ext uri="{FF2B5EF4-FFF2-40B4-BE49-F238E27FC236}">
                  <a16:creationId xmlns:a16="http://schemas.microsoft.com/office/drawing/2014/main" id="{E8DC89AE-595C-E9A3-AA2C-AA33950B4D56}"/>
                </a:ext>
              </a:extLst>
            </p:cNvPr>
            <p:cNvSpPr/>
            <p:nvPr/>
          </p:nvSpPr>
          <p:spPr>
            <a:xfrm>
              <a:off x="779900" y="2900463"/>
              <a:ext cx="264792" cy="244950"/>
            </a:xfrm>
            <a:custGeom>
              <a:avLst/>
              <a:gdLst/>
              <a:ahLst/>
              <a:cxnLst/>
              <a:rect l="l" t="t" r="r" b="b"/>
              <a:pathLst>
                <a:path w="9702" h="8975" extrusionOk="0">
                  <a:moveTo>
                    <a:pt x="4835" y="4140"/>
                  </a:moveTo>
                  <a:cubicBezTo>
                    <a:pt x="5721" y="4140"/>
                    <a:pt x="6444" y="4863"/>
                    <a:pt x="6444" y="5749"/>
                  </a:cubicBezTo>
                  <a:cubicBezTo>
                    <a:pt x="6444" y="6635"/>
                    <a:pt x="5721" y="7358"/>
                    <a:pt x="4835" y="7358"/>
                  </a:cubicBezTo>
                  <a:cubicBezTo>
                    <a:pt x="3946" y="7358"/>
                    <a:pt x="3223" y="6635"/>
                    <a:pt x="3223" y="5749"/>
                  </a:cubicBezTo>
                  <a:cubicBezTo>
                    <a:pt x="3219" y="4863"/>
                    <a:pt x="3942" y="4140"/>
                    <a:pt x="4835" y="4140"/>
                  </a:cubicBezTo>
                  <a:close/>
                  <a:moveTo>
                    <a:pt x="3223" y="1"/>
                  </a:moveTo>
                  <a:lnTo>
                    <a:pt x="3223" y="2905"/>
                  </a:lnTo>
                  <a:cubicBezTo>
                    <a:pt x="1959" y="3508"/>
                    <a:pt x="1077" y="4789"/>
                    <a:pt x="1077" y="6286"/>
                  </a:cubicBezTo>
                  <a:cubicBezTo>
                    <a:pt x="1070" y="6582"/>
                    <a:pt x="834" y="6825"/>
                    <a:pt x="534" y="6825"/>
                  </a:cubicBezTo>
                  <a:lnTo>
                    <a:pt x="1" y="6825"/>
                  </a:lnTo>
                  <a:lnTo>
                    <a:pt x="1" y="8974"/>
                  </a:lnTo>
                  <a:lnTo>
                    <a:pt x="9701" y="8974"/>
                  </a:lnTo>
                  <a:lnTo>
                    <a:pt x="9701" y="6825"/>
                  </a:lnTo>
                  <a:lnTo>
                    <a:pt x="9165" y="6825"/>
                  </a:lnTo>
                  <a:cubicBezTo>
                    <a:pt x="8869" y="6825"/>
                    <a:pt x="8593" y="6582"/>
                    <a:pt x="8593" y="6286"/>
                  </a:cubicBezTo>
                  <a:cubicBezTo>
                    <a:pt x="8593" y="4789"/>
                    <a:pt x="7711" y="3508"/>
                    <a:pt x="6444" y="2905"/>
                  </a:cubicBezTo>
                  <a:lnTo>
                    <a:pt x="6444" y="1"/>
                  </a:lnTo>
                  <a:cubicBezTo>
                    <a:pt x="5954" y="234"/>
                    <a:pt x="5410" y="375"/>
                    <a:pt x="4835" y="375"/>
                  </a:cubicBezTo>
                  <a:cubicBezTo>
                    <a:pt x="4256" y="375"/>
                    <a:pt x="3713" y="234"/>
                    <a:pt x="32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532;p63">
            <a:extLst>
              <a:ext uri="{FF2B5EF4-FFF2-40B4-BE49-F238E27FC236}">
                <a16:creationId xmlns:a16="http://schemas.microsoft.com/office/drawing/2014/main" id="{DD8D3B97-1F9D-254B-E327-5DC64DFA2358}"/>
              </a:ext>
            </a:extLst>
          </p:cNvPr>
          <p:cNvGrpSpPr/>
          <p:nvPr/>
        </p:nvGrpSpPr>
        <p:grpSpPr>
          <a:xfrm>
            <a:off x="5272016" y="1801158"/>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D757B7BA-A9B3-0453-3FC8-1E7942530990}"/>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E5473C04-4EB8-B07A-0E65-1AD3FFDABC09}"/>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9C65C9CD-E630-879E-6CCB-AD03EBF8C7B7}"/>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87A52C7-5A7F-60F0-71E7-B989271D9EEA}"/>
              </a:ext>
            </a:extLst>
          </p:cNvPr>
          <p:cNvGrpSpPr/>
          <p:nvPr/>
        </p:nvGrpSpPr>
        <p:grpSpPr>
          <a:xfrm>
            <a:off x="7206495" y="1801158"/>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FDE2F6FE-6750-FB7C-17E1-0D16622646FE}"/>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5DDA64BD-5EB3-6C92-EB7C-A75E15BE8009}"/>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04C798DF-D9DA-1D05-549B-BFBD579F532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9F893BA6-F6CF-E47D-6269-76D6646E48B2}"/>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F3F3702D-A7D4-90A1-280A-0F3CF57668CB}"/>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88ABA3CC-B95C-CF3C-AC95-E92335AD9A0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C2C4DDE8-26DE-BA5C-C8C4-334AD6D007EB}"/>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B988484B-7F1B-4821-DEB8-A8E5C74E6C38}"/>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4E74C9DB-480D-DF77-05B0-89AFBC0B8B3C}"/>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64111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65">
          <a:extLst>
            <a:ext uri="{FF2B5EF4-FFF2-40B4-BE49-F238E27FC236}">
              <a16:creationId xmlns:a16="http://schemas.microsoft.com/office/drawing/2014/main" id="{4C2F4C4E-8D47-4A31-A9A2-7E0090972B99}"/>
            </a:ext>
          </a:extLst>
        </p:cNvPr>
        <p:cNvGrpSpPr/>
        <p:nvPr/>
      </p:nvGrpSpPr>
      <p:grpSpPr>
        <a:xfrm>
          <a:off x="0" y="0"/>
          <a:ext cx="0" cy="0"/>
          <a:chOff x="0" y="0"/>
          <a:chExt cx="0" cy="0"/>
        </a:xfrm>
      </p:grpSpPr>
      <p:sp>
        <p:nvSpPr>
          <p:cNvPr id="1666" name="Google Shape;1666;p64">
            <a:extLst>
              <a:ext uri="{FF2B5EF4-FFF2-40B4-BE49-F238E27FC236}">
                <a16:creationId xmlns:a16="http://schemas.microsoft.com/office/drawing/2014/main" id="{C1F4CCAA-A84E-A0F8-CA93-1D2B41B598C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graphicFrame>
        <p:nvGraphicFramePr>
          <p:cNvPr id="4" name="Table 3">
            <a:extLst>
              <a:ext uri="{FF2B5EF4-FFF2-40B4-BE49-F238E27FC236}">
                <a16:creationId xmlns:a16="http://schemas.microsoft.com/office/drawing/2014/main" id="{666D2D59-4084-63F3-ADDB-2AE356EA8E62}"/>
              </a:ext>
            </a:extLst>
          </p:cNvPr>
          <p:cNvGraphicFramePr>
            <a:graphicFrameLocks noGrp="1"/>
          </p:cNvGraphicFramePr>
          <p:nvPr>
            <p:extLst>
              <p:ext uri="{D42A27DB-BD31-4B8C-83A1-F6EECF244321}">
                <p14:modId xmlns:p14="http://schemas.microsoft.com/office/powerpoint/2010/main" val="838594163"/>
              </p:ext>
            </p:extLst>
          </p:nvPr>
        </p:nvGraphicFramePr>
        <p:xfrm>
          <a:off x="720000" y="1111250"/>
          <a:ext cx="7448640" cy="2764244"/>
        </p:xfrm>
        <a:graphic>
          <a:graphicData uri="http://schemas.openxmlformats.org/drawingml/2006/table">
            <a:tbl>
              <a:tblPr firstRow="1" bandRow="1">
                <a:tableStyleId>{4C3B4E9F-8527-4783-A478-EB1D63CA36D9}</a:tableStyleId>
              </a:tblPr>
              <a:tblGrid>
                <a:gridCol w="330131">
                  <a:extLst>
                    <a:ext uri="{9D8B030D-6E8A-4147-A177-3AD203B41FA5}">
                      <a16:colId xmlns:a16="http://schemas.microsoft.com/office/drawing/2014/main" val="1068673559"/>
                    </a:ext>
                  </a:extLst>
                </a:gridCol>
                <a:gridCol w="7118509">
                  <a:extLst>
                    <a:ext uri="{9D8B030D-6E8A-4147-A177-3AD203B41FA5}">
                      <a16:colId xmlns:a16="http://schemas.microsoft.com/office/drawing/2014/main" val="20694359"/>
                    </a:ext>
                  </a:extLst>
                </a:gridCol>
              </a:tblGrid>
              <a:tr h="426832">
                <a:tc>
                  <a:txBody>
                    <a:bodyPr/>
                    <a:lstStyle/>
                    <a:p>
                      <a:pPr algn="l"/>
                      <a:r>
                        <a:rPr lang="en-US" sz="1100" dirty="0"/>
                        <a:t>[11]</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https://arxiv.org/abs/2210.03629</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25929623"/>
                  </a:ext>
                </a:extLst>
              </a:tr>
              <a:tr h="370937">
                <a:tc>
                  <a:txBody>
                    <a:bodyPr/>
                    <a:lstStyle/>
                    <a:p>
                      <a:pPr algn="l"/>
                      <a:r>
                        <a:rPr lang="en-US" sz="1100" dirty="0"/>
                        <a:t>[12]</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https://arxiv.org/abs/2302.04761</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776407875"/>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[13]</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https://arxiv.org/abs/2303.17580</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92420067"/>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[14]</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https://arxiv.org/abs/2305.15334</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474663794"/>
                  </a:ext>
                </a:extLst>
              </a:tr>
              <a:tr h="42683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[15]</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https://en.wikipedia.org/wiki/ELIZA</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800260140"/>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[16]</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https://arxiv.org/abs/2005.11401</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24406379"/>
                  </a:ext>
                </a:extLst>
              </a:tr>
              <a:tr h="37093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[17]</a:t>
                      </a:r>
                    </a:p>
                  </a:txBody>
                  <a:tcPr marL="45720" marR="45720">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100" dirty="0"/>
                        <a:t>https://arxiv.org/abs/2201.11903</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862193931"/>
                  </a:ext>
                </a:extLst>
              </a:tr>
            </a:tbl>
          </a:graphicData>
        </a:graphic>
      </p:graphicFrame>
    </p:spTree>
    <p:extLst>
      <p:ext uri="{BB962C8B-B14F-4D97-AF65-F5344CB8AC3E}">
        <p14:creationId xmlns:p14="http://schemas.microsoft.com/office/powerpoint/2010/main" val="864009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0">
          <a:extLst>
            <a:ext uri="{FF2B5EF4-FFF2-40B4-BE49-F238E27FC236}">
              <a16:creationId xmlns:a16="http://schemas.microsoft.com/office/drawing/2014/main" id="{B1E4C9EA-6C4D-C6FA-6D1F-E9EF2488E1C6}"/>
            </a:ext>
          </a:extLst>
        </p:cNvPr>
        <p:cNvGrpSpPr/>
        <p:nvPr/>
      </p:nvGrpSpPr>
      <p:grpSpPr>
        <a:xfrm>
          <a:off x="0" y="0"/>
          <a:ext cx="0" cy="0"/>
          <a:chOff x="0" y="0"/>
          <a:chExt cx="0" cy="0"/>
        </a:xfrm>
      </p:grpSpPr>
      <p:sp>
        <p:nvSpPr>
          <p:cNvPr id="531" name="Google Shape;531;p39">
            <a:extLst>
              <a:ext uri="{FF2B5EF4-FFF2-40B4-BE49-F238E27FC236}">
                <a16:creationId xmlns:a16="http://schemas.microsoft.com/office/drawing/2014/main" id="{6D429E6D-9F18-FC78-FFE8-2D05E0F6A22A}"/>
              </a:ext>
            </a:extLst>
          </p:cNvPr>
          <p:cNvSpPr txBox="1">
            <a:spLocks noGrp="1"/>
          </p:cNvSpPr>
          <p:nvPr>
            <p:ph type="title"/>
          </p:nvPr>
        </p:nvSpPr>
        <p:spPr>
          <a:xfrm>
            <a:off x="626193" y="3067625"/>
            <a:ext cx="437552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532" name="Google Shape;532;p39">
            <a:extLst>
              <a:ext uri="{FF2B5EF4-FFF2-40B4-BE49-F238E27FC236}">
                <a16:creationId xmlns:a16="http://schemas.microsoft.com/office/drawing/2014/main" id="{10F6A28B-7A2D-7A8A-97E6-E7F1B077CD98}"/>
              </a:ext>
            </a:extLst>
          </p:cNvPr>
          <p:cNvSpPr txBox="1">
            <a:spLocks noGrp="1"/>
          </p:cNvSpPr>
          <p:nvPr>
            <p:ph type="subTitle" idx="1"/>
          </p:nvPr>
        </p:nvSpPr>
        <p:spPr>
          <a:xfrm>
            <a:off x="713225" y="1028175"/>
            <a:ext cx="4371300" cy="27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000" dirty="0"/>
              <a:t>What's Next After Generative AI?</a:t>
            </a:r>
            <a:endParaRPr sz="4000" dirty="0"/>
          </a:p>
        </p:txBody>
      </p:sp>
      <p:grpSp>
        <p:nvGrpSpPr>
          <p:cNvPr id="533" name="Google Shape;533;p39">
            <a:extLst>
              <a:ext uri="{FF2B5EF4-FFF2-40B4-BE49-F238E27FC236}">
                <a16:creationId xmlns:a16="http://schemas.microsoft.com/office/drawing/2014/main" id="{52D1EFD4-94DB-EB2C-F720-C4BEB581063A}"/>
              </a:ext>
            </a:extLst>
          </p:cNvPr>
          <p:cNvGrpSpPr/>
          <p:nvPr/>
        </p:nvGrpSpPr>
        <p:grpSpPr>
          <a:xfrm>
            <a:off x="5824825" y="1527650"/>
            <a:ext cx="2854173" cy="2794752"/>
            <a:chOff x="5824825" y="1527650"/>
            <a:chExt cx="2854173" cy="2794752"/>
          </a:xfrm>
        </p:grpSpPr>
        <p:sp>
          <p:nvSpPr>
            <p:cNvPr id="534" name="Google Shape;534;p39">
              <a:extLst>
                <a:ext uri="{FF2B5EF4-FFF2-40B4-BE49-F238E27FC236}">
                  <a16:creationId xmlns:a16="http://schemas.microsoft.com/office/drawing/2014/main" id="{0CBB79A5-1BFF-E9D3-6A26-257ACDABB216}"/>
                </a:ext>
              </a:extLst>
            </p:cNvPr>
            <p:cNvSpPr/>
            <p:nvPr/>
          </p:nvSpPr>
          <p:spPr>
            <a:xfrm>
              <a:off x="6851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a:extLst>
                <a:ext uri="{FF2B5EF4-FFF2-40B4-BE49-F238E27FC236}">
                  <a16:creationId xmlns:a16="http://schemas.microsoft.com/office/drawing/2014/main" id="{61401AA8-FA6B-8967-3729-B3686928D561}"/>
                </a:ext>
              </a:extLst>
            </p:cNvPr>
            <p:cNvSpPr/>
            <p:nvPr/>
          </p:nvSpPr>
          <p:spPr>
            <a:xfrm>
              <a:off x="7477175" y="4122900"/>
              <a:ext cx="1157331" cy="199500"/>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a:extLst>
                <a:ext uri="{FF2B5EF4-FFF2-40B4-BE49-F238E27FC236}">
                  <a16:creationId xmlns:a16="http://schemas.microsoft.com/office/drawing/2014/main" id="{91230A4F-42A4-7482-2ADA-67825579AF54}"/>
                </a:ext>
              </a:extLst>
            </p:cNvPr>
            <p:cNvSpPr/>
            <p:nvPr/>
          </p:nvSpPr>
          <p:spPr>
            <a:xfrm>
              <a:off x="5974449" y="4087375"/>
              <a:ext cx="681552" cy="126175"/>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39">
              <a:extLst>
                <a:ext uri="{FF2B5EF4-FFF2-40B4-BE49-F238E27FC236}">
                  <a16:creationId xmlns:a16="http://schemas.microsoft.com/office/drawing/2014/main" id="{59147387-36E1-7907-235C-315E9B55811E}"/>
                </a:ext>
              </a:extLst>
            </p:cNvPr>
            <p:cNvGrpSpPr/>
            <p:nvPr/>
          </p:nvGrpSpPr>
          <p:grpSpPr>
            <a:xfrm>
              <a:off x="5824825" y="1527650"/>
              <a:ext cx="2854173" cy="2794752"/>
              <a:chOff x="5824825" y="1527650"/>
              <a:chExt cx="2854173" cy="2794752"/>
            </a:xfrm>
          </p:grpSpPr>
          <p:sp>
            <p:nvSpPr>
              <p:cNvPr id="538" name="Google Shape;538;p39">
                <a:extLst>
                  <a:ext uri="{FF2B5EF4-FFF2-40B4-BE49-F238E27FC236}">
                    <a16:creationId xmlns:a16="http://schemas.microsoft.com/office/drawing/2014/main" id="{168F172C-9CD1-360F-78AD-43FBD21A0C57}"/>
                  </a:ext>
                </a:extLst>
              </p:cNvPr>
              <p:cNvSpPr/>
              <p:nvPr/>
            </p:nvSpPr>
            <p:spPr>
              <a:xfrm>
                <a:off x="6408134" y="1694871"/>
                <a:ext cx="256051" cy="259184"/>
              </a:xfrm>
              <a:custGeom>
                <a:avLst/>
                <a:gdLst/>
                <a:ahLst/>
                <a:cxnLst/>
                <a:rect l="l" t="t" r="r" b="b"/>
                <a:pathLst>
                  <a:path w="4168" h="4219" extrusionOk="0">
                    <a:moveTo>
                      <a:pt x="1" y="3482"/>
                    </a:moveTo>
                    <a:lnTo>
                      <a:pt x="2907" y="4219"/>
                    </a:lnTo>
                    <a:cubicBezTo>
                      <a:pt x="3143" y="3528"/>
                      <a:pt x="3592" y="2936"/>
                      <a:pt x="4167" y="2521"/>
                    </a:cubicBezTo>
                    <a:lnTo>
                      <a:pt x="2550" y="1"/>
                    </a:lnTo>
                    <a:cubicBezTo>
                      <a:pt x="1348" y="835"/>
                      <a:pt x="438" y="2061"/>
                      <a:pt x="1" y="34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a:extLst>
                  <a:ext uri="{FF2B5EF4-FFF2-40B4-BE49-F238E27FC236}">
                    <a16:creationId xmlns:a16="http://schemas.microsoft.com/office/drawing/2014/main" id="{CB90CA18-1384-AF29-0871-A63AB86F56D2}"/>
                  </a:ext>
                </a:extLst>
              </p:cNvPr>
              <p:cNvSpPr/>
              <p:nvPr/>
            </p:nvSpPr>
            <p:spPr>
              <a:xfrm>
                <a:off x="6724577" y="1833832"/>
                <a:ext cx="467808" cy="591841"/>
              </a:xfrm>
              <a:custGeom>
                <a:avLst/>
                <a:gdLst/>
                <a:ahLst/>
                <a:cxnLst/>
                <a:rect l="l" t="t" r="r" b="b"/>
                <a:pathLst>
                  <a:path w="7615" h="9634" extrusionOk="0">
                    <a:moveTo>
                      <a:pt x="1094" y="9634"/>
                    </a:moveTo>
                    <a:cubicBezTo>
                      <a:pt x="4691" y="9634"/>
                      <a:pt x="7614" y="6705"/>
                      <a:pt x="7614" y="3114"/>
                    </a:cubicBezTo>
                    <a:cubicBezTo>
                      <a:pt x="7614" y="1986"/>
                      <a:pt x="7326" y="927"/>
                      <a:pt x="6820" y="0"/>
                    </a:cubicBezTo>
                    <a:lnTo>
                      <a:pt x="4259" y="1560"/>
                    </a:lnTo>
                    <a:cubicBezTo>
                      <a:pt x="4489" y="2026"/>
                      <a:pt x="4622" y="2550"/>
                      <a:pt x="4622" y="3114"/>
                    </a:cubicBezTo>
                    <a:cubicBezTo>
                      <a:pt x="4622" y="5065"/>
                      <a:pt x="3039" y="6641"/>
                      <a:pt x="1094" y="6641"/>
                    </a:cubicBezTo>
                    <a:cubicBezTo>
                      <a:pt x="950" y="6641"/>
                      <a:pt x="806" y="6630"/>
                      <a:pt x="668" y="6613"/>
                    </a:cubicBezTo>
                    <a:lnTo>
                      <a:pt x="1" y="9536"/>
                    </a:lnTo>
                    <a:cubicBezTo>
                      <a:pt x="352" y="9594"/>
                      <a:pt x="720" y="9634"/>
                      <a:pt x="1094" y="9634"/>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a:extLst>
                  <a:ext uri="{FF2B5EF4-FFF2-40B4-BE49-F238E27FC236}">
                    <a16:creationId xmlns:a16="http://schemas.microsoft.com/office/drawing/2014/main" id="{BA8BB5F7-B920-CFD7-99D4-B03CBB6A318C}"/>
                  </a:ext>
                </a:extLst>
              </p:cNvPr>
              <p:cNvSpPr/>
              <p:nvPr/>
            </p:nvSpPr>
            <p:spPr>
              <a:xfrm>
                <a:off x="6363964" y="1606469"/>
                <a:ext cx="853482" cy="853543"/>
              </a:xfrm>
              <a:custGeom>
                <a:avLst/>
                <a:gdLst/>
                <a:ahLst/>
                <a:cxnLst/>
                <a:rect l="l" t="t" r="r" b="b"/>
                <a:pathLst>
                  <a:path w="13893" h="13894" extrusionOk="0">
                    <a:moveTo>
                      <a:pt x="12264" y="6953"/>
                    </a:moveTo>
                    <a:cubicBezTo>
                      <a:pt x="12264" y="3966"/>
                      <a:pt x="9836" y="1537"/>
                      <a:pt x="6849" y="1537"/>
                    </a:cubicBezTo>
                    <a:cubicBezTo>
                      <a:pt x="3862" y="1537"/>
                      <a:pt x="1434" y="3966"/>
                      <a:pt x="1434" y="6953"/>
                    </a:cubicBezTo>
                    <a:cubicBezTo>
                      <a:pt x="1434" y="9940"/>
                      <a:pt x="3862" y="12368"/>
                      <a:pt x="6849" y="12368"/>
                    </a:cubicBezTo>
                    <a:cubicBezTo>
                      <a:pt x="9836" y="12368"/>
                      <a:pt x="12264" y="9940"/>
                      <a:pt x="12264" y="6953"/>
                    </a:cubicBezTo>
                    <a:close/>
                    <a:moveTo>
                      <a:pt x="1497" y="6953"/>
                    </a:moveTo>
                    <a:cubicBezTo>
                      <a:pt x="1497" y="4001"/>
                      <a:pt x="3902" y="1607"/>
                      <a:pt x="6843" y="1607"/>
                    </a:cubicBezTo>
                    <a:cubicBezTo>
                      <a:pt x="9790" y="1607"/>
                      <a:pt x="12189" y="4012"/>
                      <a:pt x="12189" y="6953"/>
                    </a:cubicBezTo>
                    <a:cubicBezTo>
                      <a:pt x="12189" y="9893"/>
                      <a:pt x="9784" y="12299"/>
                      <a:pt x="6843" y="12299"/>
                    </a:cubicBezTo>
                    <a:cubicBezTo>
                      <a:pt x="3902" y="12299"/>
                      <a:pt x="1497" y="9899"/>
                      <a:pt x="1497" y="6953"/>
                    </a:cubicBezTo>
                    <a:close/>
                    <a:moveTo>
                      <a:pt x="12914" y="7016"/>
                    </a:moveTo>
                    <a:lnTo>
                      <a:pt x="12914" y="6884"/>
                    </a:lnTo>
                    <a:lnTo>
                      <a:pt x="13893" y="6884"/>
                    </a:lnTo>
                    <a:lnTo>
                      <a:pt x="13893" y="7016"/>
                    </a:lnTo>
                    <a:close/>
                    <a:moveTo>
                      <a:pt x="979" y="6884"/>
                    </a:moveTo>
                    <a:lnTo>
                      <a:pt x="979" y="7016"/>
                    </a:lnTo>
                    <a:lnTo>
                      <a:pt x="1" y="7016"/>
                    </a:lnTo>
                    <a:lnTo>
                      <a:pt x="1" y="6884"/>
                    </a:lnTo>
                    <a:close/>
                    <a:moveTo>
                      <a:pt x="12886" y="6360"/>
                    </a:moveTo>
                    <a:lnTo>
                      <a:pt x="13858" y="6274"/>
                    </a:lnTo>
                    <a:lnTo>
                      <a:pt x="13870" y="6406"/>
                    </a:lnTo>
                    <a:lnTo>
                      <a:pt x="12897" y="6492"/>
                    </a:lnTo>
                    <a:close/>
                    <a:moveTo>
                      <a:pt x="1008" y="7534"/>
                    </a:moveTo>
                    <a:lnTo>
                      <a:pt x="35" y="7620"/>
                    </a:lnTo>
                    <a:lnTo>
                      <a:pt x="24" y="7488"/>
                    </a:lnTo>
                    <a:lnTo>
                      <a:pt x="996" y="7402"/>
                    </a:lnTo>
                    <a:close/>
                    <a:moveTo>
                      <a:pt x="12805" y="5854"/>
                    </a:moveTo>
                    <a:lnTo>
                      <a:pt x="13760" y="5681"/>
                    </a:lnTo>
                    <a:lnTo>
                      <a:pt x="13783" y="5808"/>
                    </a:lnTo>
                    <a:lnTo>
                      <a:pt x="12828" y="5980"/>
                    </a:lnTo>
                    <a:close/>
                    <a:moveTo>
                      <a:pt x="1083" y="8052"/>
                    </a:moveTo>
                    <a:lnTo>
                      <a:pt x="121" y="8225"/>
                    </a:lnTo>
                    <a:lnTo>
                      <a:pt x="104" y="8098"/>
                    </a:lnTo>
                    <a:lnTo>
                      <a:pt x="1059" y="7925"/>
                    </a:lnTo>
                    <a:close/>
                    <a:moveTo>
                      <a:pt x="12690" y="5341"/>
                    </a:moveTo>
                    <a:lnTo>
                      <a:pt x="13634" y="5088"/>
                    </a:lnTo>
                    <a:lnTo>
                      <a:pt x="13668" y="5221"/>
                    </a:lnTo>
                    <a:lnTo>
                      <a:pt x="12725" y="5468"/>
                    </a:lnTo>
                    <a:close/>
                    <a:moveTo>
                      <a:pt x="1198" y="8564"/>
                    </a:moveTo>
                    <a:lnTo>
                      <a:pt x="254" y="8817"/>
                    </a:lnTo>
                    <a:lnTo>
                      <a:pt x="219" y="8685"/>
                    </a:lnTo>
                    <a:lnTo>
                      <a:pt x="1157" y="8432"/>
                    </a:lnTo>
                    <a:close/>
                    <a:moveTo>
                      <a:pt x="12523" y="4852"/>
                    </a:moveTo>
                    <a:lnTo>
                      <a:pt x="13438" y="4518"/>
                    </a:lnTo>
                    <a:lnTo>
                      <a:pt x="13484" y="4645"/>
                    </a:lnTo>
                    <a:lnTo>
                      <a:pt x="12569" y="4973"/>
                    </a:lnTo>
                    <a:close/>
                    <a:moveTo>
                      <a:pt x="1359" y="9053"/>
                    </a:moveTo>
                    <a:lnTo>
                      <a:pt x="444" y="9381"/>
                    </a:lnTo>
                    <a:lnTo>
                      <a:pt x="403" y="9260"/>
                    </a:lnTo>
                    <a:lnTo>
                      <a:pt x="1318" y="8932"/>
                    </a:lnTo>
                    <a:close/>
                    <a:moveTo>
                      <a:pt x="12322" y="4369"/>
                    </a:moveTo>
                    <a:lnTo>
                      <a:pt x="13208" y="3960"/>
                    </a:lnTo>
                    <a:lnTo>
                      <a:pt x="13265" y="4081"/>
                    </a:lnTo>
                    <a:lnTo>
                      <a:pt x="12379" y="4490"/>
                    </a:lnTo>
                    <a:close/>
                    <a:moveTo>
                      <a:pt x="1560" y="9537"/>
                    </a:moveTo>
                    <a:lnTo>
                      <a:pt x="680" y="9945"/>
                    </a:lnTo>
                    <a:lnTo>
                      <a:pt x="622" y="9824"/>
                    </a:lnTo>
                    <a:lnTo>
                      <a:pt x="1503" y="9410"/>
                    </a:lnTo>
                    <a:close/>
                    <a:moveTo>
                      <a:pt x="12080" y="3908"/>
                    </a:moveTo>
                    <a:lnTo>
                      <a:pt x="12920" y="3419"/>
                    </a:lnTo>
                    <a:lnTo>
                      <a:pt x="12983" y="3534"/>
                    </a:lnTo>
                    <a:lnTo>
                      <a:pt x="12143" y="4024"/>
                    </a:lnTo>
                    <a:close/>
                    <a:moveTo>
                      <a:pt x="1808" y="9997"/>
                    </a:moveTo>
                    <a:lnTo>
                      <a:pt x="962" y="10486"/>
                    </a:lnTo>
                    <a:lnTo>
                      <a:pt x="898" y="10371"/>
                    </a:lnTo>
                    <a:lnTo>
                      <a:pt x="1744" y="9882"/>
                    </a:lnTo>
                    <a:close/>
                    <a:moveTo>
                      <a:pt x="11792" y="3477"/>
                    </a:moveTo>
                    <a:lnTo>
                      <a:pt x="12586" y="2919"/>
                    </a:lnTo>
                    <a:lnTo>
                      <a:pt x="12667" y="3022"/>
                    </a:lnTo>
                    <a:lnTo>
                      <a:pt x="11867" y="3586"/>
                    </a:lnTo>
                    <a:close/>
                    <a:moveTo>
                      <a:pt x="2095" y="10429"/>
                    </a:moveTo>
                    <a:lnTo>
                      <a:pt x="1295" y="10987"/>
                    </a:lnTo>
                    <a:lnTo>
                      <a:pt x="1215" y="10878"/>
                    </a:lnTo>
                    <a:lnTo>
                      <a:pt x="2015" y="10319"/>
                    </a:lnTo>
                    <a:close/>
                    <a:moveTo>
                      <a:pt x="11476" y="3068"/>
                    </a:moveTo>
                    <a:lnTo>
                      <a:pt x="12224" y="2441"/>
                    </a:lnTo>
                    <a:lnTo>
                      <a:pt x="12310" y="2545"/>
                    </a:lnTo>
                    <a:lnTo>
                      <a:pt x="11562" y="3166"/>
                    </a:lnTo>
                    <a:close/>
                    <a:moveTo>
                      <a:pt x="2418" y="10837"/>
                    </a:moveTo>
                    <a:lnTo>
                      <a:pt x="1669" y="11465"/>
                    </a:lnTo>
                    <a:lnTo>
                      <a:pt x="1583" y="11361"/>
                    </a:lnTo>
                    <a:lnTo>
                      <a:pt x="2331" y="10734"/>
                    </a:lnTo>
                    <a:close/>
                    <a:moveTo>
                      <a:pt x="11113" y="2688"/>
                    </a:moveTo>
                    <a:lnTo>
                      <a:pt x="11804" y="1998"/>
                    </a:lnTo>
                    <a:lnTo>
                      <a:pt x="11902" y="2090"/>
                    </a:lnTo>
                    <a:lnTo>
                      <a:pt x="11211" y="2781"/>
                    </a:lnTo>
                    <a:close/>
                    <a:moveTo>
                      <a:pt x="2769" y="11217"/>
                    </a:moveTo>
                    <a:lnTo>
                      <a:pt x="2078" y="11908"/>
                    </a:lnTo>
                    <a:lnTo>
                      <a:pt x="1986" y="11816"/>
                    </a:lnTo>
                    <a:lnTo>
                      <a:pt x="2677" y="11125"/>
                    </a:lnTo>
                    <a:close/>
                    <a:moveTo>
                      <a:pt x="10728" y="2343"/>
                    </a:moveTo>
                    <a:lnTo>
                      <a:pt x="11355" y="1595"/>
                    </a:lnTo>
                    <a:lnTo>
                      <a:pt x="11453" y="1676"/>
                    </a:lnTo>
                    <a:lnTo>
                      <a:pt x="10825" y="2424"/>
                    </a:lnTo>
                    <a:close/>
                    <a:moveTo>
                      <a:pt x="3160" y="11562"/>
                    </a:moveTo>
                    <a:lnTo>
                      <a:pt x="2533" y="12311"/>
                    </a:lnTo>
                    <a:lnTo>
                      <a:pt x="2429" y="12224"/>
                    </a:lnTo>
                    <a:lnTo>
                      <a:pt x="3056" y="11476"/>
                    </a:lnTo>
                    <a:close/>
                    <a:moveTo>
                      <a:pt x="10307" y="2027"/>
                    </a:moveTo>
                    <a:lnTo>
                      <a:pt x="10871" y="1227"/>
                    </a:lnTo>
                    <a:lnTo>
                      <a:pt x="10981" y="1307"/>
                    </a:lnTo>
                    <a:lnTo>
                      <a:pt x="10417" y="2101"/>
                    </a:lnTo>
                    <a:close/>
                    <a:moveTo>
                      <a:pt x="3574" y="11879"/>
                    </a:moveTo>
                    <a:lnTo>
                      <a:pt x="3016" y="12679"/>
                    </a:lnTo>
                    <a:lnTo>
                      <a:pt x="2907" y="12598"/>
                    </a:lnTo>
                    <a:lnTo>
                      <a:pt x="3471" y="11798"/>
                    </a:lnTo>
                    <a:close/>
                    <a:moveTo>
                      <a:pt x="9870" y="1750"/>
                    </a:moveTo>
                    <a:lnTo>
                      <a:pt x="10359" y="910"/>
                    </a:lnTo>
                    <a:lnTo>
                      <a:pt x="10474" y="974"/>
                    </a:lnTo>
                    <a:lnTo>
                      <a:pt x="9985" y="1814"/>
                    </a:lnTo>
                    <a:close/>
                    <a:moveTo>
                      <a:pt x="4017" y="12155"/>
                    </a:moveTo>
                    <a:lnTo>
                      <a:pt x="3528" y="12995"/>
                    </a:lnTo>
                    <a:lnTo>
                      <a:pt x="3413" y="12932"/>
                    </a:lnTo>
                    <a:lnTo>
                      <a:pt x="3902" y="12086"/>
                    </a:lnTo>
                    <a:close/>
                    <a:moveTo>
                      <a:pt x="9404" y="1514"/>
                    </a:moveTo>
                    <a:lnTo>
                      <a:pt x="9813" y="628"/>
                    </a:lnTo>
                    <a:lnTo>
                      <a:pt x="9933" y="686"/>
                    </a:lnTo>
                    <a:lnTo>
                      <a:pt x="9525" y="1572"/>
                    </a:lnTo>
                    <a:close/>
                    <a:moveTo>
                      <a:pt x="4484" y="12391"/>
                    </a:moveTo>
                    <a:lnTo>
                      <a:pt x="4075" y="13277"/>
                    </a:lnTo>
                    <a:lnTo>
                      <a:pt x="3948" y="13220"/>
                    </a:lnTo>
                    <a:lnTo>
                      <a:pt x="4363" y="12334"/>
                    </a:lnTo>
                    <a:close/>
                    <a:moveTo>
                      <a:pt x="8921" y="1319"/>
                    </a:moveTo>
                    <a:lnTo>
                      <a:pt x="9254" y="404"/>
                    </a:lnTo>
                    <a:lnTo>
                      <a:pt x="9375" y="450"/>
                    </a:lnTo>
                    <a:lnTo>
                      <a:pt x="9041" y="1365"/>
                    </a:lnTo>
                    <a:close/>
                    <a:moveTo>
                      <a:pt x="4967" y="12587"/>
                    </a:moveTo>
                    <a:lnTo>
                      <a:pt x="4633" y="13496"/>
                    </a:lnTo>
                    <a:lnTo>
                      <a:pt x="4512" y="13456"/>
                    </a:lnTo>
                    <a:lnTo>
                      <a:pt x="4840" y="12541"/>
                    </a:lnTo>
                    <a:close/>
                    <a:moveTo>
                      <a:pt x="8426" y="1169"/>
                    </a:moveTo>
                    <a:lnTo>
                      <a:pt x="8679" y="225"/>
                    </a:lnTo>
                    <a:lnTo>
                      <a:pt x="8805" y="260"/>
                    </a:lnTo>
                    <a:lnTo>
                      <a:pt x="8552" y="1204"/>
                    </a:lnTo>
                    <a:close/>
                    <a:moveTo>
                      <a:pt x="5462" y="12736"/>
                    </a:moveTo>
                    <a:lnTo>
                      <a:pt x="5209" y="13680"/>
                    </a:lnTo>
                    <a:lnTo>
                      <a:pt x="5082" y="13640"/>
                    </a:lnTo>
                    <a:lnTo>
                      <a:pt x="5330" y="12702"/>
                    </a:lnTo>
                    <a:close/>
                    <a:moveTo>
                      <a:pt x="7913" y="1060"/>
                    </a:moveTo>
                    <a:lnTo>
                      <a:pt x="8086" y="105"/>
                    </a:lnTo>
                    <a:lnTo>
                      <a:pt x="8218" y="128"/>
                    </a:lnTo>
                    <a:lnTo>
                      <a:pt x="8046" y="1083"/>
                    </a:lnTo>
                    <a:close/>
                    <a:moveTo>
                      <a:pt x="5974" y="12834"/>
                    </a:moveTo>
                    <a:lnTo>
                      <a:pt x="5801" y="13795"/>
                    </a:lnTo>
                    <a:lnTo>
                      <a:pt x="5669" y="13772"/>
                    </a:lnTo>
                    <a:lnTo>
                      <a:pt x="5842" y="12817"/>
                    </a:lnTo>
                    <a:close/>
                    <a:moveTo>
                      <a:pt x="7396" y="1002"/>
                    </a:moveTo>
                    <a:lnTo>
                      <a:pt x="7482" y="30"/>
                    </a:lnTo>
                    <a:lnTo>
                      <a:pt x="7614" y="47"/>
                    </a:lnTo>
                    <a:lnTo>
                      <a:pt x="7528" y="1020"/>
                    </a:lnTo>
                    <a:close/>
                    <a:moveTo>
                      <a:pt x="6492" y="12903"/>
                    </a:moveTo>
                    <a:lnTo>
                      <a:pt x="6406" y="13870"/>
                    </a:lnTo>
                    <a:lnTo>
                      <a:pt x="6273" y="13859"/>
                    </a:lnTo>
                    <a:lnTo>
                      <a:pt x="6360" y="12886"/>
                    </a:lnTo>
                    <a:close/>
                    <a:moveTo>
                      <a:pt x="6878" y="979"/>
                    </a:moveTo>
                    <a:lnTo>
                      <a:pt x="6878" y="1"/>
                    </a:lnTo>
                    <a:lnTo>
                      <a:pt x="7010" y="1"/>
                    </a:lnTo>
                    <a:lnTo>
                      <a:pt x="7010" y="979"/>
                    </a:lnTo>
                    <a:close/>
                    <a:moveTo>
                      <a:pt x="7010" y="13893"/>
                    </a:moveTo>
                    <a:lnTo>
                      <a:pt x="6878" y="13893"/>
                    </a:lnTo>
                    <a:lnTo>
                      <a:pt x="6878" y="12915"/>
                    </a:lnTo>
                    <a:lnTo>
                      <a:pt x="7010" y="12915"/>
                    </a:lnTo>
                    <a:close/>
                    <a:moveTo>
                      <a:pt x="6360" y="1008"/>
                    </a:moveTo>
                    <a:lnTo>
                      <a:pt x="6273" y="41"/>
                    </a:lnTo>
                    <a:lnTo>
                      <a:pt x="6400" y="24"/>
                    </a:lnTo>
                    <a:lnTo>
                      <a:pt x="6492" y="997"/>
                    </a:lnTo>
                    <a:close/>
                    <a:moveTo>
                      <a:pt x="7534" y="12886"/>
                    </a:moveTo>
                    <a:lnTo>
                      <a:pt x="7620" y="13859"/>
                    </a:lnTo>
                    <a:lnTo>
                      <a:pt x="7488" y="13870"/>
                    </a:lnTo>
                    <a:lnTo>
                      <a:pt x="7396" y="12903"/>
                    </a:lnTo>
                    <a:close/>
                    <a:moveTo>
                      <a:pt x="5842" y="1089"/>
                    </a:moveTo>
                    <a:lnTo>
                      <a:pt x="5669" y="133"/>
                    </a:lnTo>
                    <a:lnTo>
                      <a:pt x="5801" y="110"/>
                    </a:lnTo>
                    <a:lnTo>
                      <a:pt x="5974" y="1066"/>
                    </a:lnTo>
                    <a:close/>
                    <a:moveTo>
                      <a:pt x="8046" y="12817"/>
                    </a:moveTo>
                    <a:lnTo>
                      <a:pt x="8218" y="13772"/>
                    </a:lnTo>
                    <a:lnTo>
                      <a:pt x="8086" y="13795"/>
                    </a:lnTo>
                    <a:lnTo>
                      <a:pt x="7913" y="12834"/>
                    </a:lnTo>
                    <a:close/>
                    <a:moveTo>
                      <a:pt x="5330" y="1204"/>
                    </a:moveTo>
                    <a:lnTo>
                      <a:pt x="5082" y="260"/>
                    </a:lnTo>
                    <a:lnTo>
                      <a:pt x="5209" y="225"/>
                    </a:lnTo>
                    <a:lnTo>
                      <a:pt x="5462" y="1169"/>
                    </a:lnTo>
                    <a:close/>
                    <a:moveTo>
                      <a:pt x="8552" y="12702"/>
                    </a:moveTo>
                    <a:lnTo>
                      <a:pt x="8805" y="13640"/>
                    </a:lnTo>
                    <a:lnTo>
                      <a:pt x="8679" y="13680"/>
                    </a:lnTo>
                    <a:lnTo>
                      <a:pt x="8426" y="12736"/>
                    </a:lnTo>
                    <a:close/>
                    <a:moveTo>
                      <a:pt x="4840" y="1371"/>
                    </a:moveTo>
                    <a:lnTo>
                      <a:pt x="4512" y="456"/>
                    </a:lnTo>
                    <a:lnTo>
                      <a:pt x="4633" y="415"/>
                    </a:lnTo>
                    <a:lnTo>
                      <a:pt x="4967" y="1325"/>
                    </a:lnTo>
                    <a:close/>
                    <a:moveTo>
                      <a:pt x="9041" y="12535"/>
                    </a:moveTo>
                    <a:lnTo>
                      <a:pt x="9375" y="13450"/>
                    </a:lnTo>
                    <a:lnTo>
                      <a:pt x="9254" y="13490"/>
                    </a:lnTo>
                    <a:lnTo>
                      <a:pt x="8921" y="12575"/>
                    </a:lnTo>
                    <a:close/>
                    <a:moveTo>
                      <a:pt x="4363" y="1572"/>
                    </a:moveTo>
                    <a:lnTo>
                      <a:pt x="3948" y="686"/>
                    </a:lnTo>
                    <a:lnTo>
                      <a:pt x="4075" y="628"/>
                    </a:lnTo>
                    <a:lnTo>
                      <a:pt x="4484" y="1514"/>
                    </a:lnTo>
                    <a:close/>
                    <a:moveTo>
                      <a:pt x="9525" y="12334"/>
                    </a:moveTo>
                    <a:lnTo>
                      <a:pt x="9933" y="13220"/>
                    </a:lnTo>
                    <a:lnTo>
                      <a:pt x="9813" y="13277"/>
                    </a:lnTo>
                    <a:lnTo>
                      <a:pt x="9404" y="12391"/>
                    </a:lnTo>
                    <a:close/>
                    <a:moveTo>
                      <a:pt x="3902" y="1814"/>
                    </a:moveTo>
                    <a:lnTo>
                      <a:pt x="3413" y="974"/>
                    </a:lnTo>
                    <a:lnTo>
                      <a:pt x="3528" y="910"/>
                    </a:lnTo>
                    <a:lnTo>
                      <a:pt x="4017" y="1750"/>
                    </a:lnTo>
                    <a:close/>
                    <a:moveTo>
                      <a:pt x="9985" y="12086"/>
                    </a:moveTo>
                    <a:lnTo>
                      <a:pt x="10474" y="12932"/>
                    </a:lnTo>
                    <a:lnTo>
                      <a:pt x="10359" y="12995"/>
                    </a:lnTo>
                    <a:lnTo>
                      <a:pt x="9870" y="12155"/>
                    </a:lnTo>
                    <a:close/>
                    <a:moveTo>
                      <a:pt x="3471" y="2101"/>
                    </a:moveTo>
                    <a:lnTo>
                      <a:pt x="2907" y="1307"/>
                    </a:lnTo>
                    <a:lnTo>
                      <a:pt x="3016" y="1227"/>
                    </a:lnTo>
                    <a:lnTo>
                      <a:pt x="3574" y="2027"/>
                    </a:lnTo>
                    <a:close/>
                    <a:moveTo>
                      <a:pt x="10417" y="11798"/>
                    </a:moveTo>
                    <a:lnTo>
                      <a:pt x="10981" y="12598"/>
                    </a:lnTo>
                    <a:lnTo>
                      <a:pt x="10871" y="12679"/>
                    </a:lnTo>
                    <a:lnTo>
                      <a:pt x="10307" y="11879"/>
                    </a:lnTo>
                    <a:close/>
                    <a:moveTo>
                      <a:pt x="3056" y="2418"/>
                    </a:moveTo>
                    <a:lnTo>
                      <a:pt x="2435" y="1681"/>
                    </a:lnTo>
                    <a:lnTo>
                      <a:pt x="2533" y="1595"/>
                    </a:lnTo>
                    <a:lnTo>
                      <a:pt x="3160" y="2343"/>
                    </a:lnTo>
                    <a:close/>
                    <a:moveTo>
                      <a:pt x="10825" y="11476"/>
                    </a:moveTo>
                    <a:lnTo>
                      <a:pt x="11453" y="12224"/>
                    </a:lnTo>
                    <a:lnTo>
                      <a:pt x="11355" y="12311"/>
                    </a:lnTo>
                    <a:lnTo>
                      <a:pt x="10728" y="11562"/>
                    </a:lnTo>
                    <a:close/>
                    <a:moveTo>
                      <a:pt x="2677" y="2781"/>
                    </a:moveTo>
                    <a:lnTo>
                      <a:pt x="1986" y="2090"/>
                    </a:lnTo>
                    <a:lnTo>
                      <a:pt x="2078" y="1998"/>
                    </a:lnTo>
                    <a:lnTo>
                      <a:pt x="2769" y="2688"/>
                    </a:lnTo>
                    <a:close/>
                    <a:moveTo>
                      <a:pt x="11211" y="11125"/>
                    </a:moveTo>
                    <a:lnTo>
                      <a:pt x="11902" y="11816"/>
                    </a:lnTo>
                    <a:lnTo>
                      <a:pt x="11804" y="11908"/>
                    </a:lnTo>
                    <a:lnTo>
                      <a:pt x="11113" y="11217"/>
                    </a:lnTo>
                    <a:close/>
                    <a:moveTo>
                      <a:pt x="2331" y="3166"/>
                    </a:moveTo>
                    <a:lnTo>
                      <a:pt x="1583" y="2545"/>
                    </a:lnTo>
                    <a:lnTo>
                      <a:pt x="1669" y="2441"/>
                    </a:lnTo>
                    <a:lnTo>
                      <a:pt x="2418" y="3068"/>
                    </a:lnTo>
                    <a:close/>
                    <a:moveTo>
                      <a:pt x="11556" y="10734"/>
                    </a:moveTo>
                    <a:lnTo>
                      <a:pt x="12304" y="11361"/>
                    </a:lnTo>
                    <a:lnTo>
                      <a:pt x="12218" y="11459"/>
                    </a:lnTo>
                    <a:lnTo>
                      <a:pt x="11470" y="10837"/>
                    </a:lnTo>
                    <a:close/>
                    <a:moveTo>
                      <a:pt x="2015" y="3586"/>
                    </a:moveTo>
                    <a:lnTo>
                      <a:pt x="1215" y="3022"/>
                    </a:lnTo>
                    <a:lnTo>
                      <a:pt x="1295" y="2919"/>
                    </a:lnTo>
                    <a:lnTo>
                      <a:pt x="2095" y="3477"/>
                    </a:lnTo>
                    <a:close/>
                    <a:moveTo>
                      <a:pt x="11873" y="10319"/>
                    </a:moveTo>
                    <a:lnTo>
                      <a:pt x="12667" y="10878"/>
                    </a:lnTo>
                    <a:lnTo>
                      <a:pt x="12592" y="10987"/>
                    </a:lnTo>
                    <a:lnTo>
                      <a:pt x="11792" y="10429"/>
                    </a:lnTo>
                    <a:close/>
                    <a:moveTo>
                      <a:pt x="1744" y="4024"/>
                    </a:moveTo>
                    <a:lnTo>
                      <a:pt x="898" y="3534"/>
                    </a:lnTo>
                    <a:lnTo>
                      <a:pt x="967" y="3419"/>
                    </a:lnTo>
                    <a:lnTo>
                      <a:pt x="1808" y="3908"/>
                    </a:lnTo>
                    <a:close/>
                    <a:moveTo>
                      <a:pt x="12143" y="9882"/>
                    </a:moveTo>
                    <a:lnTo>
                      <a:pt x="12983" y="10371"/>
                    </a:lnTo>
                    <a:lnTo>
                      <a:pt x="12920" y="10486"/>
                    </a:lnTo>
                    <a:lnTo>
                      <a:pt x="12080" y="9997"/>
                    </a:lnTo>
                    <a:close/>
                    <a:moveTo>
                      <a:pt x="1560" y="4369"/>
                    </a:moveTo>
                    <a:lnTo>
                      <a:pt x="1503" y="4490"/>
                    </a:lnTo>
                    <a:lnTo>
                      <a:pt x="622" y="4081"/>
                    </a:lnTo>
                    <a:lnTo>
                      <a:pt x="680" y="3960"/>
                    </a:lnTo>
                    <a:close/>
                    <a:moveTo>
                      <a:pt x="12322" y="9537"/>
                    </a:moveTo>
                    <a:lnTo>
                      <a:pt x="12379" y="9410"/>
                    </a:lnTo>
                    <a:lnTo>
                      <a:pt x="13265" y="9824"/>
                    </a:lnTo>
                    <a:lnTo>
                      <a:pt x="13208" y="9945"/>
                    </a:lnTo>
                    <a:close/>
                    <a:moveTo>
                      <a:pt x="1359" y="4852"/>
                    </a:moveTo>
                    <a:lnTo>
                      <a:pt x="1318" y="4973"/>
                    </a:lnTo>
                    <a:lnTo>
                      <a:pt x="403" y="4645"/>
                    </a:lnTo>
                    <a:lnTo>
                      <a:pt x="444" y="4518"/>
                    </a:lnTo>
                    <a:close/>
                    <a:moveTo>
                      <a:pt x="12523" y="9053"/>
                    </a:moveTo>
                    <a:lnTo>
                      <a:pt x="12569" y="8932"/>
                    </a:lnTo>
                    <a:lnTo>
                      <a:pt x="13484" y="9260"/>
                    </a:lnTo>
                    <a:lnTo>
                      <a:pt x="13438" y="9381"/>
                    </a:lnTo>
                    <a:close/>
                    <a:moveTo>
                      <a:pt x="1198" y="5341"/>
                    </a:moveTo>
                    <a:lnTo>
                      <a:pt x="1157" y="5468"/>
                    </a:lnTo>
                    <a:lnTo>
                      <a:pt x="219" y="5221"/>
                    </a:lnTo>
                    <a:lnTo>
                      <a:pt x="254" y="5088"/>
                    </a:lnTo>
                    <a:close/>
                    <a:moveTo>
                      <a:pt x="12690" y="8564"/>
                    </a:moveTo>
                    <a:lnTo>
                      <a:pt x="12725" y="8432"/>
                    </a:lnTo>
                    <a:lnTo>
                      <a:pt x="13668" y="8685"/>
                    </a:lnTo>
                    <a:lnTo>
                      <a:pt x="13634" y="8817"/>
                    </a:lnTo>
                    <a:close/>
                    <a:moveTo>
                      <a:pt x="1083" y="5854"/>
                    </a:moveTo>
                    <a:lnTo>
                      <a:pt x="1059" y="5980"/>
                    </a:lnTo>
                    <a:lnTo>
                      <a:pt x="104" y="5808"/>
                    </a:lnTo>
                    <a:lnTo>
                      <a:pt x="121" y="5681"/>
                    </a:lnTo>
                    <a:close/>
                    <a:moveTo>
                      <a:pt x="12805" y="8052"/>
                    </a:moveTo>
                    <a:lnTo>
                      <a:pt x="12828" y="7925"/>
                    </a:lnTo>
                    <a:lnTo>
                      <a:pt x="13783" y="8098"/>
                    </a:lnTo>
                    <a:lnTo>
                      <a:pt x="13760" y="8225"/>
                    </a:lnTo>
                    <a:close/>
                    <a:moveTo>
                      <a:pt x="1008" y="6360"/>
                    </a:moveTo>
                    <a:lnTo>
                      <a:pt x="996" y="6492"/>
                    </a:lnTo>
                    <a:lnTo>
                      <a:pt x="24" y="6406"/>
                    </a:lnTo>
                    <a:lnTo>
                      <a:pt x="35" y="6274"/>
                    </a:lnTo>
                    <a:close/>
                    <a:moveTo>
                      <a:pt x="12886" y="7534"/>
                    </a:moveTo>
                    <a:lnTo>
                      <a:pt x="12897" y="7402"/>
                    </a:lnTo>
                    <a:lnTo>
                      <a:pt x="13870" y="7488"/>
                    </a:lnTo>
                    <a:lnTo>
                      <a:pt x="13858" y="76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a:extLst>
                  <a:ext uri="{FF2B5EF4-FFF2-40B4-BE49-F238E27FC236}">
                    <a16:creationId xmlns:a16="http://schemas.microsoft.com/office/drawing/2014/main" id="{AF7F2B44-8A5D-B715-4716-74CEC68FABEC}"/>
                  </a:ext>
                </a:extLst>
              </p:cNvPr>
              <p:cNvSpPr/>
              <p:nvPr/>
            </p:nvSpPr>
            <p:spPr>
              <a:xfrm>
                <a:off x="6573635" y="1921865"/>
                <a:ext cx="199103" cy="201929"/>
              </a:xfrm>
              <a:custGeom>
                <a:avLst/>
                <a:gdLst/>
                <a:ahLst/>
                <a:cxnLst/>
                <a:rect l="l" t="t" r="r" b="b"/>
                <a:pathLst>
                  <a:path w="3241" h="3287" extrusionOk="0">
                    <a:moveTo>
                      <a:pt x="3240" y="576"/>
                    </a:moveTo>
                    <a:lnTo>
                      <a:pt x="979" y="0"/>
                    </a:lnTo>
                    <a:cubicBezTo>
                      <a:pt x="789" y="535"/>
                      <a:pt x="443" y="996"/>
                      <a:pt x="0" y="1318"/>
                    </a:cubicBezTo>
                    <a:lnTo>
                      <a:pt x="1266" y="3286"/>
                    </a:lnTo>
                    <a:cubicBezTo>
                      <a:pt x="2199" y="2636"/>
                      <a:pt x="2912" y="1686"/>
                      <a:pt x="3240" y="5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a:extLst>
                  <a:ext uri="{FF2B5EF4-FFF2-40B4-BE49-F238E27FC236}">
                    <a16:creationId xmlns:a16="http://schemas.microsoft.com/office/drawing/2014/main" id="{36C86D43-128F-4692-30A2-378EE85FD7E0}"/>
                  </a:ext>
                </a:extLst>
              </p:cNvPr>
              <p:cNvSpPr/>
              <p:nvPr/>
            </p:nvSpPr>
            <p:spPr>
              <a:xfrm>
                <a:off x="6161418" y="1554496"/>
                <a:ext cx="364909" cy="461788"/>
              </a:xfrm>
              <a:custGeom>
                <a:avLst/>
                <a:gdLst/>
                <a:ahLst/>
                <a:cxnLst/>
                <a:rect l="l" t="t" r="r" b="b"/>
                <a:pathLst>
                  <a:path w="5940" h="7517" extrusionOk="0">
                    <a:moveTo>
                      <a:pt x="5087" y="1"/>
                    </a:moveTo>
                    <a:cubicBezTo>
                      <a:pt x="2285" y="1"/>
                      <a:pt x="0" y="2280"/>
                      <a:pt x="0" y="5088"/>
                    </a:cubicBezTo>
                    <a:cubicBezTo>
                      <a:pt x="0" y="5963"/>
                      <a:pt x="225" y="6792"/>
                      <a:pt x="622" y="7517"/>
                    </a:cubicBezTo>
                    <a:lnTo>
                      <a:pt x="2613" y="6303"/>
                    </a:lnTo>
                    <a:cubicBezTo>
                      <a:pt x="2434" y="5934"/>
                      <a:pt x="2331" y="5526"/>
                      <a:pt x="2331" y="5094"/>
                    </a:cubicBezTo>
                    <a:cubicBezTo>
                      <a:pt x="2331" y="3575"/>
                      <a:pt x="3562" y="2343"/>
                      <a:pt x="5082" y="2343"/>
                    </a:cubicBezTo>
                    <a:cubicBezTo>
                      <a:pt x="5197" y="2343"/>
                      <a:pt x="5306" y="2355"/>
                      <a:pt x="5410" y="2366"/>
                    </a:cubicBezTo>
                    <a:lnTo>
                      <a:pt x="5939" y="87"/>
                    </a:lnTo>
                    <a:cubicBezTo>
                      <a:pt x="5663" y="24"/>
                      <a:pt x="5375" y="1"/>
                      <a:pt x="50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a:extLst>
                  <a:ext uri="{FF2B5EF4-FFF2-40B4-BE49-F238E27FC236}">
                    <a16:creationId xmlns:a16="http://schemas.microsoft.com/office/drawing/2014/main" id="{A6B7AF80-9060-2BED-51BC-B55DE6C16C46}"/>
                  </a:ext>
                </a:extLst>
              </p:cNvPr>
              <p:cNvSpPr/>
              <p:nvPr/>
            </p:nvSpPr>
            <p:spPr>
              <a:xfrm>
                <a:off x="6142312" y="1527650"/>
                <a:ext cx="665375" cy="665068"/>
              </a:xfrm>
              <a:custGeom>
                <a:avLst/>
                <a:gdLst/>
                <a:ahLst/>
                <a:cxnLst/>
                <a:rect l="l" t="t" r="r" b="b"/>
                <a:pathLst>
                  <a:path w="10831" h="10826" extrusionOk="0">
                    <a:moveTo>
                      <a:pt x="1261" y="5410"/>
                    </a:moveTo>
                    <a:cubicBezTo>
                      <a:pt x="1261" y="7735"/>
                      <a:pt x="3154" y="9628"/>
                      <a:pt x="5485" y="9628"/>
                    </a:cubicBezTo>
                    <a:cubicBezTo>
                      <a:pt x="7815" y="9628"/>
                      <a:pt x="9709" y="7735"/>
                      <a:pt x="9709" y="5410"/>
                    </a:cubicBezTo>
                    <a:cubicBezTo>
                      <a:pt x="9709" y="3079"/>
                      <a:pt x="7815" y="1186"/>
                      <a:pt x="5485" y="1186"/>
                    </a:cubicBezTo>
                    <a:cubicBezTo>
                      <a:pt x="3165" y="1186"/>
                      <a:pt x="1261" y="3085"/>
                      <a:pt x="1261" y="5410"/>
                    </a:cubicBezTo>
                    <a:close/>
                    <a:moveTo>
                      <a:pt x="9657" y="5410"/>
                    </a:moveTo>
                    <a:cubicBezTo>
                      <a:pt x="9657" y="7712"/>
                      <a:pt x="7787" y="9582"/>
                      <a:pt x="5485" y="9582"/>
                    </a:cubicBezTo>
                    <a:cubicBezTo>
                      <a:pt x="3183" y="9582"/>
                      <a:pt x="1312" y="7712"/>
                      <a:pt x="1312" y="5410"/>
                    </a:cubicBezTo>
                    <a:cubicBezTo>
                      <a:pt x="1312" y="3108"/>
                      <a:pt x="3183" y="1238"/>
                      <a:pt x="5485" y="1238"/>
                    </a:cubicBezTo>
                    <a:cubicBezTo>
                      <a:pt x="7787" y="1238"/>
                      <a:pt x="9657" y="3114"/>
                      <a:pt x="9657" y="5410"/>
                    </a:cubicBezTo>
                    <a:close/>
                    <a:moveTo>
                      <a:pt x="760" y="5358"/>
                    </a:moveTo>
                    <a:lnTo>
                      <a:pt x="760" y="5456"/>
                    </a:lnTo>
                    <a:lnTo>
                      <a:pt x="0" y="5456"/>
                    </a:lnTo>
                    <a:lnTo>
                      <a:pt x="0" y="5358"/>
                    </a:lnTo>
                    <a:close/>
                    <a:moveTo>
                      <a:pt x="10071" y="5468"/>
                    </a:moveTo>
                    <a:lnTo>
                      <a:pt x="10071" y="5364"/>
                    </a:lnTo>
                    <a:lnTo>
                      <a:pt x="10831" y="5364"/>
                    </a:lnTo>
                    <a:lnTo>
                      <a:pt x="10831" y="5468"/>
                    </a:lnTo>
                    <a:close/>
                    <a:moveTo>
                      <a:pt x="783" y="5871"/>
                    </a:moveTo>
                    <a:lnTo>
                      <a:pt x="29" y="5934"/>
                    </a:lnTo>
                    <a:lnTo>
                      <a:pt x="18" y="5830"/>
                    </a:lnTo>
                    <a:lnTo>
                      <a:pt x="777" y="5767"/>
                    </a:lnTo>
                    <a:close/>
                    <a:moveTo>
                      <a:pt x="10048" y="4956"/>
                    </a:moveTo>
                    <a:lnTo>
                      <a:pt x="10802" y="4892"/>
                    </a:lnTo>
                    <a:lnTo>
                      <a:pt x="10808" y="4990"/>
                    </a:lnTo>
                    <a:lnTo>
                      <a:pt x="10054" y="5053"/>
                    </a:lnTo>
                    <a:close/>
                    <a:moveTo>
                      <a:pt x="841" y="6273"/>
                    </a:moveTo>
                    <a:lnTo>
                      <a:pt x="92" y="6400"/>
                    </a:lnTo>
                    <a:lnTo>
                      <a:pt x="69" y="6302"/>
                    </a:lnTo>
                    <a:lnTo>
                      <a:pt x="818" y="6170"/>
                    </a:lnTo>
                    <a:close/>
                    <a:moveTo>
                      <a:pt x="9991" y="4553"/>
                    </a:moveTo>
                    <a:lnTo>
                      <a:pt x="10739" y="4420"/>
                    </a:lnTo>
                    <a:lnTo>
                      <a:pt x="10762" y="4524"/>
                    </a:lnTo>
                    <a:lnTo>
                      <a:pt x="10014" y="4651"/>
                    </a:lnTo>
                    <a:close/>
                    <a:moveTo>
                      <a:pt x="933" y="6665"/>
                    </a:moveTo>
                    <a:lnTo>
                      <a:pt x="202" y="6860"/>
                    </a:lnTo>
                    <a:lnTo>
                      <a:pt x="167" y="6763"/>
                    </a:lnTo>
                    <a:lnTo>
                      <a:pt x="904" y="6567"/>
                    </a:lnTo>
                    <a:close/>
                    <a:moveTo>
                      <a:pt x="9899" y="4156"/>
                    </a:moveTo>
                    <a:lnTo>
                      <a:pt x="10629" y="3960"/>
                    </a:lnTo>
                    <a:lnTo>
                      <a:pt x="10658" y="4064"/>
                    </a:lnTo>
                    <a:lnTo>
                      <a:pt x="9927" y="4259"/>
                    </a:lnTo>
                    <a:close/>
                    <a:moveTo>
                      <a:pt x="1065" y="7050"/>
                    </a:moveTo>
                    <a:lnTo>
                      <a:pt x="351" y="7309"/>
                    </a:lnTo>
                    <a:lnTo>
                      <a:pt x="311" y="7206"/>
                    </a:lnTo>
                    <a:lnTo>
                      <a:pt x="1025" y="6947"/>
                    </a:lnTo>
                    <a:close/>
                    <a:moveTo>
                      <a:pt x="9772" y="3770"/>
                    </a:moveTo>
                    <a:lnTo>
                      <a:pt x="10486" y="3511"/>
                    </a:lnTo>
                    <a:lnTo>
                      <a:pt x="10520" y="3609"/>
                    </a:lnTo>
                    <a:lnTo>
                      <a:pt x="9812" y="3868"/>
                    </a:lnTo>
                    <a:close/>
                    <a:moveTo>
                      <a:pt x="1220" y="7424"/>
                    </a:moveTo>
                    <a:lnTo>
                      <a:pt x="530" y="7747"/>
                    </a:lnTo>
                    <a:lnTo>
                      <a:pt x="489" y="7655"/>
                    </a:lnTo>
                    <a:lnTo>
                      <a:pt x="1180" y="7327"/>
                    </a:lnTo>
                    <a:close/>
                    <a:moveTo>
                      <a:pt x="9611" y="3396"/>
                    </a:moveTo>
                    <a:lnTo>
                      <a:pt x="10296" y="3068"/>
                    </a:lnTo>
                    <a:lnTo>
                      <a:pt x="10342" y="3166"/>
                    </a:lnTo>
                    <a:lnTo>
                      <a:pt x="9651" y="3488"/>
                    </a:lnTo>
                    <a:close/>
                    <a:moveTo>
                      <a:pt x="1416" y="7781"/>
                    </a:moveTo>
                    <a:lnTo>
                      <a:pt x="754" y="8161"/>
                    </a:lnTo>
                    <a:lnTo>
                      <a:pt x="702" y="8075"/>
                    </a:lnTo>
                    <a:lnTo>
                      <a:pt x="1364" y="7695"/>
                    </a:lnTo>
                    <a:close/>
                    <a:moveTo>
                      <a:pt x="9421" y="3039"/>
                    </a:moveTo>
                    <a:lnTo>
                      <a:pt x="10083" y="2659"/>
                    </a:lnTo>
                    <a:lnTo>
                      <a:pt x="10135" y="2746"/>
                    </a:lnTo>
                    <a:lnTo>
                      <a:pt x="9473" y="3125"/>
                    </a:lnTo>
                    <a:close/>
                    <a:moveTo>
                      <a:pt x="1629" y="8121"/>
                    </a:moveTo>
                    <a:lnTo>
                      <a:pt x="1007" y="8558"/>
                    </a:lnTo>
                    <a:lnTo>
                      <a:pt x="950" y="8472"/>
                    </a:lnTo>
                    <a:lnTo>
                      <a:pt x="1571" y="8034"/>
                    </a:lnTo>
                    <a:close/>
                    <a:moveTo>
                      <a:pt x="9197" y="2694"/>
                    </a:moveTo>
                    <a:lnTo>
                      <a:pt x="9824" y="2257"/>
                    </a:lnTo>
                    <a:lnTo>
                      <a:pt x="9881" y="2343"/>
                    </a:lnTo>
                    <a:lnTo>
                      <a:pt x="9254" y="2780"/>
                    </a:lnTo>
                    <a:close/>
                    <a:moveTo>
                      <a:pt x="1882" y="8443"/>
                    </a:moveTo>
                    <a:lnTo>
                      <a:pt x="1301" y="8932"/>
                    </a:lnTo>
                    <a:lnTo>
                      <a:pt x="1238" y="8852"/>
                    </a:lnTo>
                    <a:lnTo>
                      <a:pt x="1819" y="8362"/>
                    </a:lnTo>
                    <a:close/>
                    <a:moveTo>
                      <a:pt x="8949" y="2377"/>
                    </a:moveTo>
                    <a:lnTo>
                      <a:pt x="9530" y="1888"/>
                    </a:lnTo>
                    <a:lnTo>
                      <a:pt x="9594" y="1969"/>
                    </a:lnTo>
                    <a:lnTo>
                      <a:pt x="9012" y="2458"/>
                    </a:lnTo>
                    <a:close/>
                    <a:moveTo>
                      <a:pt x="2164" y="8736"/>
                    </a:moveTo>
                    <a:lnTo>
                      <a:pt x="1623" y="9277"/>
                    </a:lnTo>
                    <a:lnTo>
                      <a:pt x="1548" y="9208"/>
                    </a:lnTo>
                    <a:lnTo>
                      <a:pt x="2089" y="8667"/>
                    </a:lnTo>
                    <a:close/>
                    <a:moveTo>
                      <a:pt x="8673" y="2084"/>
                    </a:moveTo>
                    <a:lnTo>
                      <a:pt x="9214" y="1543"/>
                    </a:lnTo>
                    <a:lnTo>
                      <a:pt x="9283" y="1618"/>
                    </a:lnTo>
                    <a:lnTo>
                      <a:pt x="8748" y="2159"/>
                    </a:lnTo>
                    <a:close/>
                    <a:moveTo>
                      <a:pt x="2463" y="9013"/>
                    </a:moveTo>
                    <a:lnTo>
                      <a:pt x="1974" y="9594"/>
                    </a:lnTo>
                    <a:lnTo>
                      <a:pt x="1899" y="9531"/>
                    </a:lnTo>
                    <a:lnTo>
                      <a:pt x="2389" y="8949"/>
                    </a:lnTo>
                    <a:close/>
                    <a:moveTo>
                      <a:pt x="8374" y="1813"/>
                    </a:moveTo>
                    <a:lnTo>
                      <a:pt x="8863" y="1226"/>
                    </a:lnTo>
                    <a:lnTo>
                      <a:pt x="8938" y="1295"/>
                    </a:lnTo>
                    <a:lnTo>
                      <a:pt x="8448" y="1877"/>
                    </a:lnTo>
                    <a:close/>
                    <a:moveTo>
                      <a:pt x="2791" y="9249"/>
                    </a:moveTo>
                    <a:lnTo>
                      <a:pt x="2348" y="9876"/>
                    </a:lnTo>
                    <a:lnTo>
                      <a:pt x="2262" y="9818"/>
                    </a:lnTo>
                    <a:lnTo>
                      <a:pt x="2699" y="9191"/>
                    </a:lnTo>
                    <a:close/>
                    <a:moveTo>
                      <a:pt x="8040" y="1566"/>
                    </a:moveTo>
                    <a:lnTo>
                      <a:pt x="8477" y="939"/>
                    </a:lnTo>
                    <a:lnTo>
                      <a:pt x="8563" y="996"/>
                    </a:lnTo>
                    <a:lnTo>
                      <a:pt x="8126" y="1623"/>
                    </a:lnTo>
                    <a:close/>
                    <a:moveTo>
                      <a:pt x="3131" y="9462"/>
                    </a:moveTo>
                    <a:lnTo>
                      <a:pt x="2751" y="10123"/>
                    </a:lnTo>
                    <a:lnTo>
                      <a:pt x="2665" y="10077"/>
                    </a:lnTo>
                    <a:lnTo>
                      <a:pt x="3045" y="9416"/>
                    </a:lnTo>
                    <a:close/>
                    <a:moveTo>
                      <a:pt x="7695" y="1353"/>
                    </a:moveTo>
                    <a:lnTo>
                      <a:pt x="8074" y="691"/>
                    </a:lnTo>
                    <a:lnTo>
                      <a:pt x="8161" y="737"/>
                    </a:lnTo>
                    <a:lnTo>
                      <a:pt x="7781" y="1399"/>
                    </a:lnTo>
                    <a:close/>
                    <a:moveTo>
                      <a:pt x="3493" y="9651"/>
                    </a:moveTo>
                    <a:lnTo>
                      <a:pt x="3171" y="10342"/>
                    </a:lnTo>
                    <a:lnTo>
                      <a:pt x="3079" y="10302"/>
                    </a:lnTo>
                    <a:lnTo>
                      <a:pt x="3401" y="9605"/>
                    </a:lnTo>
                    <a:close/>
                    <a:moveTo>
                      <a:pt x="7338" y="1169"/>
                    </a:moveTo>
                    <a:lnTo>
                      <a:pt x="7660" y="478"/>
                    </a:lnTo>
                    <a:lnTo>
                      <a:pt x="7752" y="524"/>
                    </a:lnTo>
                    <a:lnTo>
                      <a:pt x="7430" y="1215"/>
                    </a:lnTo>
                    <a:close/>
                    <a:moveTo>
                      <a:pt x="3873" y="9801"/>
                    </a:moveTo>
                    <a:lnTo>
                      <a:pt x="3614" y="10515"/>
                    </a:lnTo>
                    <a:lnTo>
                      <a:pt x="3517" y="10480"/>
                    </a:lnTo>
                    <a:lnTo>
                      <a:pt x="3775" y="9767"/>
                    </a:lnTo>
                    <a:close/>
                    <a:moveTo>
                      <a:pt x="6964" y="1019"/>
                    </a:moveTo>
                    <a:lnTo>
                      <a:pt x="7223" y="306"/>
                    </a:lnTo>
                    <a:lnTo>
                      <a:pt x="7320" y="346"/>
                    </a:lnTo>
                    <a:lnTo>
                      <a:pt x="7061" y="1054"/>
                    </a:lnTo>
                    <a:close/>
                    <a:moveTo>
                      <a:pt x="4265" y="9916"/>
                    </a:moveTo>
                    <a:lnTo>
                      <a:pt x="4069" y="10653"/>
                    </a:lnTo>
                    <a:lnTo>
                      <a:pt x="3965" y="10624"/>
                    </a:lnTo>
                    <a:lnTo>
                      <a:pt x="4161" y="9887"/>
                    </a:lnTo>
                    <a:close/>
                    <a:moveTo>
                      <a:pt x="6572" y="904"/>
                    </a:moveTo>
                    <a:lnTo>
                      <a:pt x="6768" y="173"/>
                    </a:lnTo>
                    <a:lnTo>
                      <a:pt x="6866" y="202"/>
                    </a:lnTo>
                    <a:lnTo>
                      <a:pt x="6676" y="933"/>
                    </a:lnTo>
                    <a:close/>
                    <a:moveTo>
                      <a:pt x="4662" y="10002"/>
                    </a:moveTo>
                    <a:lnTo>
                      <a:pt x="4529" y="10751"/>
                    </a:lnTo>
                    <a:lnTo>
                      <a:pt x="4426" y="10728"/>
                    </a:lnTo>
                    <a:lnTo>
                      <a:pt x="4558" y="9979"/>
                    </a:lnTo>
                    <a:close/>
                    <a:moveTo>
                      <a:pt x="6169" y="818"/>
                    </a:moveTo>
                    <a:lnTo>
                      <a:pt x="6302" y="70"/>
                    </a:lnTo>
                    <a:lnTo>
                      <a:pt x="6400" y="93"/>
                    </a:lnTo>
                    <a:lnTo>
                      <a:pt x="6273" y="841"/>
                    </a:lnTo>
                    <a:close/>
                    <a:moveTo>
                      <a:pt x="5065" y="10049"/>
                    </a:moveTo>
                    <a:lnTo>
                      <a:pt x="4996" y="10802"/>
                    </a:lnTo>
                    <a:lnTo>
                      <a:pt x="4898" y="10797"/>
                    </a:lnTo>
                    <a:lnTo>
                      <a:pt x="4961" y="10037"/>
                    </a:lnTo>
                    <a:close/>
                    <a:moveTo>
                      <a:pt x="5767" y="766"/>
                    </a:moveTo>
                    <a:lnTo>
                      <a:pt x="5830" y="12"/>
                    </a:lnTo>
                    <a:lnTo>
                      <a:pt x="5934" y="18"/>
                    </a:lnTo>
                    <a:lnTo>
                      <a:pt x="5870" y="778"/>
                    </a:lnTo>
                    <a:close/>
                    <a:moveTo>
                      <a:pt x="5467" y="10060"/>
                    </a:moveTo>
                    <a:lnTo>
                      <a:pt x="5467" y="10825"/>
                    </a:lnTo>
                    <a:lnTo>
                      <a:pt x="5364" y="10825"/>
                    </a:lnTo>
                    <a:lnTo>
                      <a:pt x="5364" y="10060"/>
                    </a:lnTo>
                    <a:close/>
                    <a:moveTo>
                      <a:pt x="5364" y="1"/>
                    </a:moveTo>
                    <a:lnTo>
                      <a:pt x="5467" y="1"/>
                    </a:lnTo>
                    <a:lnTo>
                      <a:pt x="5467" y="760"/>
                    </a:lnTo>
                    <a:lnTo>
                      <a:pt x="5364" y="760"/>
                    </a:lnTo>
                    <a:close/>
                    <a:moveTo>
                      <a:pt x="5876" y="10037"/>
                    </a:moveTo>
                    <a:lnTo>
                      <a:pt x="5939" y="10797"/>
                    </a:lnTo>
                    <a:lnTo>
                      <a:pt x="5841" y="10802"/>
                    </a:lnTo>
                    <a:lnTo>
                      <a:pt x="5772" y="10049"/>
                    </a:lnTo>
                    <a:close/>
                    <a:moveTo>
                      <a:pt x="4961" y="778"/>
                    </a:moveTo>
                    <a:lnTo>
                      <a:pt x="4898" y="18"/>
                    </a:lnTo>
                    <a:lnTo>
                      <a:pt x="4996" y="12"/>
                    </a:lnTo>
                    <a:lnTo>
                      <a:pt x="5065" y="766"/>
                    </a:lnTo>
                    <a:close/>
                    <a:moveTo>
                      <a:pt x="6279" y="9985"/>
                    </a:moveTo>
                    <a:lnTo>
                      <a:pt x="6405" y="10733"/>
                    </a:lnTo>
                    <a:lnTo>
                      <a:pt x="6308" y="10751"/>
                    </a:lnTo>
                    <a:lnTo>
                      <a:pt x="6175" y="10002"/>
                    </a:lnTo>
                    <a:close/>
                    <a:moveTo>
                      <a:pt x="4558" y="835"/>
                    </a:moveTo>
                    <a:lnTo>
                      <a:pt x="4432" y="87"/>
                    </a:lnTo>
                    <a:lnTo>
                      <a:pt x="4529" y="64"/>
                    </a:lnTo>
                    <a:lnTo>
                      <a:pt x="4662" y="812"/>
                    </a:lnTo>
                    <a:close/>
                    <a:moveTo>
                      <a:pt x="6676" y="9887"/>
                    </a:moveTo>
                    <a:lnTo>
                      <a:pt x="6866" y="10624"/>
                    </a:lnTo>
                    <a:lnTo>
                      <a:pt x="6768" y="10653"/>
                    </a:lnTo>
                    <a:lnTo>
                      <a:pt x="6572" y="9916"/>
                    </a:lnTo>
                    <a:close/>
                    <a:moveTo>
                      <a:pt x="4161" y="927"/>
                    </a:moveTo>
                    <a:lnTo>
                      <a:pt x="3971" y="191"/>
                    </a:lnTo>
                    <a:lnTo>
                      <a:pt x="4069" y="162"/>
                    </a:lnTo>
                    <a:lnTo>
                      <a:pt x="4265" y="898"/>
                    </a:lnTo>
                    <a:close/>
                    <a:moveTo>
                      <a:pt x="7056" y="9767"/>
                    </a:moveTo>
                    <a:lnTo>
                      <a:pt x="7315" y="10480"/>
                    </a:lnTo>
                    <a:lnTo>
                      <a:pt x="7211" y="10515"/>
                    </a:lnTo>
                    <a:lnTo>
                      <a:pt x="6952" y="9801"/>
                    </a:lnTo>
                    <a:close/>
                    <a:moveTo>
                      <a:pt x="3775" y="1054"/>
                    </a:moveTo>
                    <a:lnTo>
                      <a:pt x="3517" y="346"/>
                    </a:lnTo>
                    <a:lnTo>
                      <a:pt x="3614" y="306"/>
                    </a:lnTo>
                    <a:lnTo>
                      <a:pt x="3873" y="1019"/>
                    </a:lnTo>
                    <a:close/>
                    <a:moveTo>
                      <a:pt x="7430" y="9605"/>
                    </a:moveTo>
                    <a:lnTo>
                      <a:pt x="7752" y="10302"/>
                    </a:lnTo>
                    <a:lnTo>
                      <a:pt x="7660" y="10342"/>
                    </a:lnTo>
                    <a:lnTo>
                      <a:pt x="7338" y="9651"/>
                    </a:lnTo>
                    <a:close/>
                    <a:moveTo>
                      <a:pt x="3401" y="1215"/>
                    </a:moveTo>
                    <a:lnTo>
                      <a:pt x="3079" y="524"/>
                    </a:lnTo>
                    <a:lnTo>
                      <a:pt x="3171" y="478"/>
                    </a:lnTo>
                    <a:lnTo>
                      <a:pt x="3493" y="1169"/>
                    </a:lnTo>
                    <a:close/>
                    <a:moveTo>
                      <a:pt x="7787" y="9416"/>
                    </a:moveTo>
                    <a:lnTo>
                      <a:pt x="8172" y="10077"/>
                    </a:lnTo>
                    <a:lnTo>
                      <a:pt x="8086" y="10123"/>
                    </a:lnTo>
                    <a:lnTo>
                      <a:pt x="7700" y="9462"/>
                    </a:lnTo>
                    <a:close/>
                    <a:moveTo>
                      <a:pt x="3039" y="1411"/>
                    </a:moveTo>
                    <a:lnTo>
                      <a:pt x="2659" y="749"/>
                    </a:lnTo>
                    <a:lnTo>
                      <a:pt x="2745" y="697"/>
                    </a:lnTo>
                    <a:lnTo>
                      <a:pt x="3125" y="1359"/>
                    </a:lnTo>
                    <a:close/>
                    <a:moveTo>
                      <a:pt x="8126" y="9191"/>
                    </a:moveTo>
                    <a:lnTo>
                      <a:pt x="8563" y="9818"/>
                    </a:lnTo>
                    <a:lnTo>
                      <a:pt x="8477" y="9876"/>
                    </a:lnTo>
                    <a:lnTo>
                      <a:pt x="8040" y="9249"/>
                    </a:lnTo>
                    <a:close/>
                    <a:moveTo>
                      <a:pt x="2699" y="1629"/>
                    </a:moveTo>
                    <a:lnTo>
                      <a:pt x="2262" y="1008"/>
                    </a:lnTo>
                    <a:lnTo>
                      <a:pt x="2348" y="950"/>
                    </a:lnTo>
                    <a:lnTo>
                      <a:pt x="2791" y="1572"/>
                    </a:lnTo>
                    <a:close/>
                    <a:moveTo>
                      <a:pt x="8448" y="8938"/>
                    </a:moveTo>
                    <a:lnTo>
                      <a:pt x="8938" y="9525"/>
                    </a:lnTo>
                    <a:lnTo>
                      <a:pt x="8863" y="9588"/>
                    </a:lnTo>
                    <a:lnTo>
                      <a:pt x="8374" y="9007"/>
                    </a:lnTo>
                    <a:close/>
                    <a:moveTo>
                      <a:pt x="2389" y="1877"/>
                    </a:moveTo>
                    <a:lnTo>
                      <a:pt x="1899" y="1295"/>
                    </a:lnTo>
                    <a:lnTo>
                      <a:pt x="1974" y="1226"/>
                    </a:lnTo>
                    <a:lnTo>
                      <a:pt x="2463" y="1813"/>
                    </a:lnTo>
                    <a:close/>
                    <a:moveTo>
                      <a:pt x="8748" y="8667"/>
                    </a:moveTo>
                    <a:lnTo>
                      <a:pt x="9283" y="9208"/>
                    </a:lnTo>
                    <a:lnTo>
                      <a:pt x="9214" y="9277"/>
                    </a:lnTo>
                    <a:lnTo>
                      <a:pt x="8673" y="8736"/>
                    </a:lnTo>
                    <a:close/>
                    <a:moveTo>
                      <a:pt x="2089" y="2159"/>
                    </a:moveTo>
                    <a:lnTo>
                      <a:pt x="1548" y="1618"/>
                    </a:lnTo>
                    <a:lnTo>
                      <a:pt x="1623" y="1543"/>
                    </a:lnTo>
                    <a:lnTo>
                      <a:pt x="2164" y="2084"/>
                    </a:lnTo>
                    <a:close/>
                    <a:moveTo>
                      <a:pt x="9012" y="8362"/>
                    </a:moveTo>
                    <a:lnTo>
                      <a:pt x="9594" y="8852"/>
                    </a:lnTo>
                    <a:lnTo>
                      <a:pt x="9530" y="8932"/>
                    </a:lnTo>
                    <a:lnTo>
                      <a:pt x="8949" y="8443"/>
                    </a:lnTo>
                    <a:close/>
                    <a:moveTo>
                      <a:pt x="1819" y="2458"/>
                    </a:moveTo>
                    <a:lnTo>
                      <a:pt x="1238" y="1969"/>
                    </a:lnTo>
                    <a:lnTo>
                      <a:pt x="1301" y="1888"/>
                    </a:lnTo>
                    <a:lnTo>
                      <a:pt x="1882" y="2377"/>
                    </a:lnTo>
                    <a:close/>
                    <a:moveTo>
                      <a:pt x="9254" y="8034"/>
                    </a:moveTo>
                    <a:lnTo>
                      <a:pt x="9881" y="8472"/>
                    </a:lnTo>
                    <a:lnTo>
                      <a:pt x="9824" y="8558"/>
                    </a:lnTo>
                    <a:lnTo>
                      <a:pt x="9197" y="8121"/>
                    </a:lnTo>
                    <a:close/>
                    <a:moveTo>
                      <a:pt x="1571" y="2780"/>
                    </a:moveTo>
                    <a:lnTo>
                      <a:pt x="950" y="2343"/>
                    </a:lnTo>
                    <a:lnTo>
                      <a:pt x="1007" y="2257"/>
                    </a:lnTo>
                    <a:lnTo>
                      <a:pt x="1629" y="2694"/>
                    </a:lnTo>
                    <a:close/>
                    <a:moveTo>
                      <a:pt x="9473" y="7695"/>
                    </a:moveTo>
                    <a:lnTo>
                      <a:pt x="10135" y="8075"/>
                    </a:lnTo>
                    <a:lnTo>
                      <a:pt x="10083" y="8161"/>
                    </a:lnTo>
                    <a:lnTo>
                      <a:pt x="9421" y="7781"/>
                    </a:lnTo>
                    <a:close/>
                    <a:moveTo>
                      <a:pt x="1358" y="3125"/>
                    </a:moveTo>
                    <a:lnTo>
                      <a:pt x="697" y="2746"/>
                    </a:lnTo>
                    <a:lnTo>
                      <a:pt x="748" y="2659"/>
                    </a:lnTo>
                    <a:lnTo>
                      <a:pt x="1410" y="3039"/>
                    </a:lnTo>
                    <a:close/>
                    <a:moveTo>
                      <a:pt x="9611" y="7424"/>
                    </a:moveTo>
                    <a:lnTo>
                      <a:pt x="9651" y="7327"/>
                    </a:lnTo>
                    <a:lnTo>
                      <a:pt x="10342" y="7655"/>
                    </a:lnTo>
                    <a:lnTo>
                      <a:pt x="10296" y="7747"/>
                    </a:lnTo>
                    <a:close/>
                    <a:moveTo>
                      <a:pt x="1220" y="3396"/>
                    </a:moveTo>
                    <a:lnTo>
                      <a:pt x="1180" y="3488"/>
                    </a:lnTo>
                    <a:lnTo>
                      <a:pt x="489" y="3166"/>
                    </a:lnTo>
                    <a:lnTo>
                      <a:pt x="530" y="3068"/>
                    </a:lnTo>
                    <a:close/>
                    <a:moveTo>
                      <a:pt x="9772" y="7050"/>
                    </a:moveTo>
                    <a:lnTo>
                      <a:pt x="9812" y="6947"/>
                    </a:lnTo>
                    <a:lnTo>
                      <a:pt x="10520" y="7206"/>
                    </a:lnTo>
                    <a:lnTo>
                      <a:pt x="10486" y="7309"/>
                    </a:lnTo>
                    <a:close/>
                    <a:moveTo>
                      <a:pt x="1065" y="3770"/>
                    </a:moveTo>
                    <a:lnTo>
                      <a:pt x="1025" y="3868"/>
                    </a:lnTo>
                    <a:lnTo>
                      <a:pt x="311" y="3609"/>
                    </a:lnTo>
                    <a:lnTo>
                      <a:pt x="351" y="3511"/>
                    </a:lnTo>
                    <a:close/>
                    <a:moveTo>
                      <a:pt x="9899" y="6665"/>
                    </a:moveTo>
                    <a:lnTo>
                      <a:pt x="9927" y="6567"/>
                    </a:lnTo>
                    <a:lnTo>
                      <a:pt x="10658" y="6763"/>
                    </a:lnTo>
                    <a:lnTo>
                      <a:pt x="10629" y="6860"/>
                    </a:lnTo>
                    <a:close/>
                    <a:moveTo>
                      <a:pt x="933" y="4156"/>
                    </a:moveTo>
                    <a:lnTo>
                      <a:pt x="904" y="4259"/>
                    </a:lnTo>
                    <a:lnTo>
                      <a:pt x="167" y="4064"/>
                    </a:lnTo>
                    <a:lnTo>
                      <a:pt x="202" y="3960"/>
                    </a:lnTo>
                    <a:close/>
                    <a:moveTo>
                      <a:pt x="9991" y="6273"/>
                    </a:moveTo>
                    <a:lnTo>
                      <a:pt x="10014" y="6170"/>
                    </a:lnTo>
                    <a:lnTo>
                      <a:pt x="10762" y="6302"/>
                    </a:lnTo>
                    <a:lnTo>
                      <a:pt x="10739" y="6400"/>
                    </a:lnTo>
                    <a:close/>
                    <a:moveTo>
                      <a:pt x="841" y="4553"/>
                    </a:moveTo>
                    <a:lnTo>
                      <a:pt x="818" y="4651"/>
                    </a:lnTo>
                    <a:lnTo>
                      <a:pt x="69" y="4524"/>
                    </a:lnTo>
                    <a:lnTo>
                      <a:pt x="92" y="4420"/>
                    </a:lnTo>
                    <a:close/>
                    <a:moveTo>
                      <a:pt x="10048" y="5871"/>
                    </a:moveTo>
                    <a:lnTo>
                      <a:pt x="10054" y="5767"/>
                    </a:lnTo>
                    <a:lnTo>
                      <a:pt x="10808" y="5830"/>
                    </a:lnTo>
                    <a:lnTo>
                      <a:pt x="10802" y="5934"/>
                    </a:lnTo>
                    <a:close/>
                    <a:moveTo>
                      <a:pt x="783" y="4956"/>
                    </a:moveTo>
                    <a:lnTo>
                      <a:pt x="777" y="5053"/>
                    </a:lnTo>
                    <a:lnTo>
                      <a:pt x="18" y="4990"/>
                    </a:lnTo>
                    <a:lnTo>
                      <a:pt x="29" y="48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a:extLst>
                  <a:ext uri="{FF2B5EF4-FFF2-40B4-BE49-F238E27FC236}">
                    <a16:creationId xmlns:a16="http://schemas.microsoft.com/office/drawing/2014/main" id="{2EBE23D3-DB74-98AE-CBA4-D7FF17862F91}"/>
                  </a:ext>
                </a:extLst>
              </p:cNvPr>
              <p:cNvSpPr/>
              <p:nvPr/>
            </p:nvSpPr>
            <p:spPr>
              <a:xfrm>
                <a:off x="5824825" y="2060089"/>
                <a:ext cx="585145" cy="538149"/>
              </a:xfrm>
              <a:custGeom>
                <a:avLst/>
                <a:gdLst/>
                <a:ahLst/>
                <a:cxnLst/>
                <a:rect l="l" t="t" r="r" b="b"/>
                <a:pathLst>
                  <a:path w="9525" h="8760" extrusionOk="0">
                    <a:moveTo>
                      <a:pt x="8765" y="0"/>
                    </a:moveTo>
                    <a:lnTo>
                      <a:pt x="754" y="0"/>
                    </a:lnTo>
                    <a:cubicBezTo>
                      <a:pt x="340" y="0"/>
                      <a:pt x="0" y="340"/>
                      <a:pt x="0" y="754"/>
                    </a:cubicBezTo>
                    <a:lnTo>
                      <a:pt x="0" y="6371"/>
                    </a:lnTo>
                    <a:cubicBezTo>
                      <a:pt x="0" y="6791"/>
                      <a:pt x="340" y="7131"/>
                      <a:pt x="754" y="7131"/>
                    </a:cubicBezTo>
                    <a:lnTo>
                      <a:pt x="4835" y="7131"/>
                    </a:lnTo>
                    <a:cubicBezTo>
                      <a:pt x="5301" y="7131"/>
                      <a:pt x="5755" y="7263"/>
                      <a:pt x="6147" y="7516"/>
                    </a:cubicBezTo>
                    <a:lnTo>
                      <a:pt x="7879" y="8661"/>
                    </a:lnTo>
                    <a:cubicBezTo>
                      <a:pt x="8028" y="8759"/>
                      <a:pt x="8224" y="8621"/>
                      <a:pt x="8190" y="8448"/>
                    </a:cubicBezTo>
                    <a:lnTo>
                      <a:pt x="7948" y="7372"/>
                    </a:lnTo>
                    <a:cubicBezTo>
                      <a:pt x="7919" y="7251"/>
                      <a:pt x="8017" y="7131"/>
                      <a:pt x="8144" y="7131"/>
                    </a:cubicBezTo>
                    <a:lnTo>
                      <a:pt x="8754" y="7131"/>
                    </a:lnTo>
                    <a:cubicBezTo>
                      <a:pt x="9174" y="7131"/>
                      <a:pt x="9513" y="6791"/>
                      <a:pt x="9513" y="6371"/>
                    </a:cubicBezTo>
                    <a:lnTo>
                      <a:pt x="9513" y="754"/>
                    </a:lnTo>
                    <a:cubicBezTo>
                      <a:pt x="9525" y="340"/>
                      <a:pt x="9185"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a:extLst>
                  <a:ext uri="{FF2B5EF4-FFF2-40B4-BE49-F238E27FC236}">
                    <a16:creationId xmlns:a16="http://schemas.microsoft.com/office/drawing/2014/main" id="{4DF218D1-4CBD-A43B-0D3D-D344F7B64223}"/>
                  </a:ext>
                </a:extLst>
              </p:cNvPr>
              <p:cNvSpPr/>
              <p:nvPr/>
            </p:nvSpPr>
            <p:spPr>
              <a:xfrm>
                <a:off x="5922074" y="2214900"/>
                <a:ext cx="204755" cy="22361"/>
              </a:xfrm>
              <a:custGeom>
                <a:avLst/>
                <a:gdLst/>
                <a:ahLst/>
                <a:cxnLst/>
                <a:rect l="l" t="t" r="r" b="b"/>
                <a:pathLst>
                  <a:path w="3333" h="364" extrusionOk="0">
                    <a:moveTo>
                      <a:pt x="0" y="1"/>
                    </a:moveTo>
                    <a:lnTo>
                      <a:pt x="3332" y="1"/>
                    </a:lnTo>
                    <a:lnTo>
                      <a:pt x="3332" y="364"/>
                    </a:lnTo>
                    <a:lnTo>
                      <a:pt x="0"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a:extLst>
                  <a:ext uri="{FF2B5EF4-FFF2-40B4-BE49-F238E27FC236}">
                    <a16:creationId xmlns:a16="http://schemas.microsoft.com/office/drawing/2014/main" id="{F151A647-D592-636B-89A1-61CEC2A96123}"/>
                  </a:ext>
                </a:extLst>
              </p:cNvPr>
              <p:cNvSpPr/>
              <p:nvPr/>
            </p:nvSpPr>
            <p:spPr>
              <a:xfrm>
                <a:off x="6144770" y="2214900"/>
                <a:ext cx="168018" cy="22361"/>
              </a:xfrm>
              <a:custGeom>
                <a:avLst/>
                <a:gdLst/>
                <a:ahLst/>
                <a:cxnLst/>
                <a:rect l="l" t="t" r="r" b="b"/>
                <a:pathLst>
                  <a:path w="2735" h="364" extrusionOk="0">
                    <a:moveTo>
                      <a:pt x="1" y="1"/>
                    </a:moveTo>
                    <a:lnTo>
                      <a:pt x="2734" y="1"/>
                    </a:lnTo>
                    <a:lnTo>
                      <a:pt x="2734" y="364"/>
                    </a:lnTo>
                    <a:lnTo>
                      <a:pt x="1" y="36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a:extLst>
                  <a:ext uri="{FF2B5EF4-FFF2-40B4-BE49-F238E27FC236}">
                    <a16:creationId xmlns:a16="http://schemas.microsoft.com/office/drawing/2014/main" id="{23D54443-35D6-A50E-EF2E-055463DB5C17}"/>
                  </a:ext>
                </a:extLst>
              </p:cNvPr>
              <p:cNvSpPr/>
              <p:nvPr/>
            </p:nvSpPr>
            <p:spPr>
              <a:xfrm>
                <a:off x="5922074" y="2276455"/>
                <a:ext cx="132264" cy="22300"/>
              </a:xfrm>
              <a:custGeom>
                <a:avLst/>
                <a:gdLst/>
                <a:ahLst/>
                <a:cxnLst/>
                <a:rect l="l" t="t" r="r" b="b"/>
                <a:pathLst>
                  <a:path w="2153" h="363" extrusionOk="0">
                    <a:moveTo>
                      <a:pt x="0" y="0"/>
                    </a:moveTo>
                    <a:lnTo>
                      <a:pt x="2152" y="0"/>
                    </a:lnTo>
                    <a:lnTo>
                      <a:pt x="21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a:extLst>
                  <a:ext uri="{FF2B5EF4-FFF2-40B4-BE49-F238E27FC236}">
                    <a16:creationId xmlns:a16="http://schemas.microsoft.com/office/drawing/2014/main" id="{286D114A-9B92-A065-BE8E-4B53443A476D}"/>
                  </a:ext>
                </a:extLst>
              </p:cNvPr>
              <p:cNvSpPr/>
              <p:nvPr/>
            </p:nvSpPr>
            <p:spPr>
              <a:xfrm>
                <a:off x="6066319" y="2276455"/>
                <a:ext cx="166175" cy="22300"/>
              </a:xfrm>
              <a:custGeom>
                <a:avLst/>
                <a:gdLst/>
                <a:ahLst/>
                <a:cxnLst/>
                <a:rect l="l" t="t" r="r" b="b"/>
                <a:pathLst>
                  <a:path w="2705" h="363" extrusionOk="0">
                    <a:moveTo>
                      <a:pt x="0" y="0"/>
                    </a:moveTo>
                    <a:lnTo>
                      <a:pt x="2705" y="0"/>
                    </a:lnTo>
                    <a:lnTo>
                      <a:pt x="2705"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a:extLst>
                  <a:ext uri="{FF2B5EF4-FFF2-40B4-BE49-F238E27FC236}">
                    <a16:creationId xmlns:a16="http://schemas.microsoft.com/office/drawing/2014/main" id="{C60634EE-1C4A-2B83-E41D-379694E4F2A7}"/>
                  </a:ext>
                </a:extLst>
              </p:cNvPr>
              <p:cNvSpPr/>
              <p:nvPr/>
            </p:nvSpPr>
            <p:spPr>
              <a:xfrm>
                <a:off x="6252954" y="2276455"/>
                <a:ext cx="59467" cy="22300"/>
              </a:xfrm>
              <a:custGeom>
                <a:avLst/>
                <a:gdLst/>
                <a:ahLst/>
                <a:cxnLst/>
                <a:rect l="l" t="t" r="r" b="b"/>
                <a:pathLst>
                  <a:path w="968" h="363" extrusionOk="0">
                    <a:moveTo>
                      <a:pt x="1" y="0"/>
                    </a:moveTo>
                    <a:lnTo>
                      <a:pt x="967" y="0"/>
                    </a:lnTo>
                    <a:lnTo>
                      <a:pt x="967"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a:extLst>
                  <a:ext uri="{FF2B5EF4-FFF2-40B4-BE49-F238E27FC236}">
                    <a16:creationId xmlns:a16="http://schemas.microsoft.com/office/drawing/2014/main" id="{D634CCC6-1B16-F312-8361-9C5671183528}"/>
                  </a:ext>
                </a:extLst>
              </p:cNvPr>
              <p:cNvSpPr/>
              <p:nvPr/>
            </p:nvSpPr>
            <p:spPr>
              <a:xfrm>
                <a:off x="5922074" y="2337950"/>
                <a:ext cx="101486" cy="22361"/>
              </a:xfrm>
              <a:custGeom>
                <a:avLst/>
                <a:gdLst/>
                <a:ahLst/>
                <a:cxnLst/>
                <a:rect l="l" t="t" r="r" b="b"/>
                <a:pathLst>
                  <a:path w="1652" h="364" extrusionOk="0">
                    <a:moveTo>
                      <a:pt x="0" y="1"/>
                    </a:moveTo>
                    <a:lnTo>
                      <a:pt x="1652" y="1"/>
                    </a:lnTo>
                    <a:lnTo>
                      <a:pt x="1652" y="363"/>
                    </a:lnTo>
                    <a:lnTo>
                      <a:pt x="0"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a:extLst>
                  <a:ext uri="{FF2B5EF4-FFF2-40B4-BE49-F238E27FC236}">
                    <a16:creationId xmlns:a16="http://schemas.microsoft.com/office/drawing/2014/main" id="{F1FDADE5-7D88-81FF-C222-EC9911A59755}"/>
                  </a:ext>
                </a:extLst>
              </p:cNvPr>
              <p:cNvSpPr/>
              <p:nvPr/>
            </p:nvSpPr>
            <p:spPr>
              <a:xfrm>
                <a:off x="6032347" y="2337950"/>
                <a:ext cx="83118" cy="22361"/>
              </a:xfrm>
              <a:custGeom>
                <a:avLst/>
                <a:gdLst/>
                <a:ahLst/>
                <a:cxnLst/>
                <a:rect l="l" t="t" r="r" b="b"/>
                <a:pathLst>
                  <a:path w="1353" h="364" extrusionOk="0">
                    <a:moveTo>
                      <a:pt x="1" y="1"/>
                    </a:moveTo>
                    <a:lnTo>
                      <a:pt x="1353" y="1"/>
                    </a:lnTo>
                    <a:lnTo>
                      <a:pt x="1353" y="363"/>
                    </a:lnTo>
                    <a:lnTo>
                      <a:pt x="1" y="36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a:extLst>
                  <a:ext uri="{FF2B5EF4-FFF2-40B4-BE49-F238E27FC236}">
                    <a16:creationId xmlns:a16="http://schemas.microsoft.com/office/drawing/2014/main" id="{B9C78531-B752-F198-4D84-F2EB6962B64D}"/>
                  </a:ext>
                </a:extLst>
              </p:cNvPr>
              <p:cNvSpPr/>
              <p:nvPr/>
            </p:nvSpPr>
            <p:spPr>
              <a:xfrm>
                <a:off x="7584704" y="2233329"/>
                <a:ext cx="925296" cy="2033231"/>
              </a:xfrm>
              <a:custGeom>
                <a:avLst/>
                <a:gdLst/>
                <a:ahLst/>
                <a:cxnLst/>
                <a:rect l="l" t="t" r="r" b="b"/>
                <a:pathLst>
                  <a:path w="15062" h="33097" extrusionOk="0">
                    <a:moveTo>
                      <a:pt x="14434" y="12"/>
                    </a:moveTo>
                    <a:cubicBezTo>
                      <a:pt x="14532" y="0"/>
                      <a:pt x="14618" y="12"/>
                      <a:pt x="14693" y="52"/>
                    </a:cubicBezTo>
                    <a:cubicBezTo>
                      <a:pt x="14774" y="87"/>
                      <a:pt x="14837" y="144"/>
                      <a:pt x="14894" y="213"/>
                    </a:cubicBezTo>
                    <a:cubicBezTo>
                      <a:pt x="14952" y="288"/>
                      <a:pt x="14998" y="380"/>
                      <a:pt x="15027" y="489"/>
                    </a:cubicBezTo>
                    <a:cubicBezTo>
                      <a:pt x="15056" y="587"/>
                      <a:pt x="15061" y="714"/>
                      <a:pt x="15056" y="835"/>
                    </a:cubicBezTo>
                    <a:lnTo>
                      <a:pt x="13145" y="32198"/>
                    </a:lnTo>
                    <a:cubicBezTo>
                      <a:pt x="13139" y="32342"/>
                      <a:pt x="13110" y="32469"/>
                      <a:pt x="13070" y="32584"/>
                    </a:cubicBezTo>
                    <a:cubicBezTo>
                      <a:pt x="13024" y="32699"/>
                      <a:pt x="12967" y="32803"/>
                      <a:pt x="12898" y="32883"/>
                    </a:cubicBezTo>
                    <a:cubicBezTo>
                      <a:pt x="12823" y="32958"/>
                      <a:pt x="12748" y="33016"/>
                      <a:pt x="12662" y="33056"/>
                    </a:cubicBezTo>
                    <a:cubicBezTo>
                      <a:pt x="12570" y="33090"/>
                      <a:pt x="12477" y="33096"/>
                      <a:pt x="12380" y="33085"/>
                    </a:cubicBezTo>
                    <a:lnTo>
                      <a:pt x="496" y="30771"/>
                    </a:lnTo>
                    <a:cubicBezTo>
                      <a:pt x="415" y="30760"/>
                      <a:pt x="341" y="30714"/>
                      <a:pt x="277" y="30656"/>
                    </a:cubicBezTo>
                    <a:cubicBezTo>
                      <a:pt x="214" y="30599"/>
                      <a:pt x="156" y="30524"/>
                      <a:pt x="110" y="30426"/>
                    </a:cubicBezTo>
                    <a:cubicBezTo>
                      <a:pt x="70" y="30334"/>
                      <a:pt x="36" y="30230"/>
                      <a:pt x="18" y="30121"/>
                    </a:cubicBezTo>
                    <a:cubicBezTo>
                      <a:pt x="1" y="30000"/>
                      <a:pt x="1" y="29879"/>
                      <a:pt x="7" y="29758"/>
                    </a:cubicBezTo>
                    <a:lnTo>
                      <a:pt x="2337" y="2250"/>
                    </a:lnTo>
                    <a:cubicBezTo>
                      <a:pt x="2343" y="2135"/>
                      <a:pt x="2372" y="2026"/>
                      <a:pt x="2407" y="1928"/>
                    </a:cubicBezTo>
                    <a:cubicBezTo>
                      <a:pt x="2447" y="1825"/>
                      <a:pt x="2493" y="1732"/>
                      <a:pt x="2550" y="1652"/>
                    </a:cubicBezTo>
                    <a:cubicBezTo>
                      <a:pt x="2608" y="1571"/>
                      <a:pt x="2677" y="1508"/>
                      <a:pt x="2746" y="1456"/>
                    </a:cubicBezTo>
                    <a:cubicBezTo>
                      <a:pt x="2821" y="1410"/>
                      <a:pt x="2890" y="1381"/>
                      <a:pt x="2970" y="1376"/>
                    </a:cubicBezTo>
                    <a:lnTo>
                      <a:pt x="5474" y="1076"/>
                    </a:lnTo>
                    <a:cubicBezTo>
                      <a:pt x="5531" y="1071"/>
                      <a:pt x="5589" y="1076"/>
                      <a:pt x="5635" y="1105"/>
                    </a:cubicBezTo>
                    <a:cubicBezTo>
                      <a:pt x="5687" y="1134"/>
                      <a:pt x="5733" y="1168"/>
                      <a:pt x="5767" y="1220"/>
                    </a:cubicBezTo>
                    <a:cubicBezTo>
                      <a:pt x="5802" y="1272"/>
                      <a:pt x="5831" y="1335"/>
                      <a:pt x="5848" y="1410"/>
                    </a:cubicBezTo>
                    <a:cubicBezTo>
                      <a:pt x="5859" y="1479"/>
                      <a:pt x="5865" y="1560"/>
                      <a:pt x="5859" y="1646"/>
                    </a:cubicBezTo>
                    <a:cubicBezTo>
                      <a:pt x="5854" y="1732"/>
                      <a:pt x="5859" y="1813"/>
                      <a:pt x="5877" y="1882"/>
                    </a:cubicBezTo>
                    <a:cubicBezTo>
                      <a:pt x="5888" y="1957"/>
                      <a:pt x="5917" y="2020"/>
                      <a:pt x="5951" y="2072"/>
                    </a:cubicBezTo>
                    <a:cubicBezTo>
                      <a:pt x="5992" y="2124"/>
                      <a:pt x="6032" y="2164"/>
                      <a:pt x="6084" y="2193"/>
                    </a:cubicBezTo>
                    <a:cubicBezTo>
                      <a:pt x="6136" y="2222"/>
                      <a:pt x="6193" y="2227"/>
                      <a:pt x="6251" y="2222"/>
                    </a:cubicBezTo>
                    <a:lnTo>
                      <a:pt x="10498" y="1761"/>
                    </a:lnTo>
                    <a:cubicBezTo>
                      <a:pt x="10567" y="1755"/>
                      <a:pt x="10630" y="1732"/>
                      <a:pt x="10688" y="1692"/>
                    </a:cubicBezTo>
                    <a:cubicBezTo>
                      <a:pt x="10745" y="1652"/>
                      <a:pt x="10803" y="1594"/>
                      <a:pt x="10843" y="1531"/>
                    </a:cubicBezTo>
                    <a:cubicBezTo>
                      <a:pt x="10895" y="1468"/>
                      <a:pt x="10929" y="1393"/>
                      <a:pt x="10958" y="1318"/>
                    </a:cubicBezTo>
                    <a:cubicBezTo>
                      <a:pt x="10987" y="1238"/>
                      <a:pt x="11010" y="1151"/>
                      <a:pt x="11016" y="1059"/>
                    </a:cubicBezTo>
                    <a:cubicBezTo>
                      <a:pt x="11027" y="961"/>
                      <a:pt x="11045" y="875"/>
                      <a:pt x="11073" y="800"/>
                    </a:cubicBezTo>
                    <a:cubicBezTo>
                      <a:pt x="11102" y="720"/>
                      <a:pt x="11148" y="639"/>
                      <a:pt x="11188" y="581"/>
                    </a:cubicBezTo>
                    <a:cubicBezTo>
                      <a:pt x="11240" y="518"/>
                      <a:pt x="11292" y="466"/>
                      <a:pt x="11355" y="426"/>
                    </a:cubicBezTo>
                    <a:cubicBezTo>
                      <a:pt x="11413" y="380"/>
                      <a:pt x="11476" y="357"/>
                      <a:pt x="11551" y="3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a:extLst>
                  <a:ext uri="{FF2B5EF4-FFF2-40B4-BE49-F238E27FC236}">
                    <a16:creationId xmlns:a16="http://schemas.microsoft.com/office/drawing/2014/main" id="{F8C8FB07-9859-F3AB-0060-D1A41319C350}"/>
                  </a:ext>
                </a:extLst>
              </p:cNvPr>
              <p:cNvSpPr/>
              <p:nvPr/>
            </p:nvSpPr>
            <p:spPr>
              <a:xfrm>
                <a:off x="8377377" y="2203596"/>
                <a:ext cx="244010" cy="2112787"/>
              </a:xfrm>
              <a:custGeom>
                <a:avLst/>
                <a:gdLst/>
                <a:ahLst/>
                <a:cxnLst/>
                <a:rect l="l" t="t" r="r" b="b"/>
                <a:pathLst>
                  <a:path w="3972" h="34392" extrusionOk="0">
                    <a:moveTo>
                      <a:pt x="3960" y="1457"/>
                    </a:moveTo>
                    <a:cubicBezTo>
                      <a:pt x="3919" y="835"/>
                      <a:pt x="2935" y="202"/>
                      <a:pt x="2389" y="1"/>
                    </a:cubicBezTo>
                    <a:cubicBezTo>
                      <a:pt x="2786" y="634"/>
                      <a:pt x="2757" y="1434"/>
                      <a:pt x="2711" y="2176"/>
                    </a:cubicBezTo>
                    <a:cubicBezTo>
                      <a:pt x="2020" y="12178"/>
                      <a:pt x="1571" y="22191"/>
                      <a:pt x="915" y="32199"/>
                    </a:cubicBezTo>
                    <a:cubicBezTo>
                      <a:pt x="864" y="33028"/>
                      <a:pt x="725" y="34000"/>
                      <a:pt x="0" y="34392"/>
                    </a:cubicBezTo>
                    <a:cubicBezTo>
                      <a:pt x="553" y="34271"/>
                      <a:pt x="1784" y="33805"/>
                      <a:pt x="2003" y="33269"/>
                    </a:cubicBezTo>
                    <a:cubicBezTo>
                      <a:pt x="2210" y="32746"/>
                      <a:pt x="2245" y="32170"/>
                      <a:pt x="2273" y="31601"/>
                    </a:cubicBezTo>
                    <a:lnTo>
                      <a:pt x="3971" y="1842"/>
                    </a:lnTo>
                    <a:cubicBezTo>
                      <a:pt x="3965" y="1848"/>
                      <a:pt x="3965" y="1589"/>
                      <a:pt x="3960" y="14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a:extLst>
                  <a:ext uri="{FF2B5EF4-FFF2-40B4-BE49-F238E27FC236}">
                    <a16:creationId xmlns:a16="http://schemas.microsoft.com/office/drawing/2014/main" id="{F2EE9E06-DE80-C947-AADC-519CD0F0D50C}"/>
                  </a:ext>
                </a:extLst>
              </p:cNvPr>
              <p:cNvSpPr/>
              <p:nvPr/>
            </p:nvSpPr>
            <p:spPr>
              <a:xfrm>
                <a:off x="7552206" y="2184183"/>
                <a:ext cx="995268" cy="2138220"/>
              </a:xfrm>
              <a:custGeom>
                <a:avLst/>
                <a:gdLst/>
                <a:ahLst/>
                <a:cxnLst/>
                <a:rect l="l" t="t" r="r" b="b"/>
                <a:pathLst>
                  <a:path w="16201" h="34806" extrusionOk="0">
                    <a:moveTo>
                      <a:pt x="15015" y="23"/>
                    </a:moveTo>
                    <a:cubicBezTo>
                      <a:pt x="15188" y="0"/>
                      <a:pt x="15354" y="29"/>
                      <a:pt x="15504" y="92"/>
                    </a:cubicBezTo>
                    <a:cubicBezTo>
                      <a:pt x="15654" y="156"/>
                      <a:pt x="15786" y="265"/>
                      <a:pt x="15884" y="403"/>
                    </a:cubicBezTo>
                    <a:cubicBezTo>
                      <a:pt x="15993" y="541"/>
                      <a:pt x="16074" y="714"/>
                      <a:pt x="16131" y="910"/>
                    </a:cubicBezTo>
                    <a:cubicBezTo>
                      <a:pt x="16183" y="1099"/>
                      <a:pt x="16200" y="1324"/>
                      <a:pt x="16189" y="1560"/>
                    </a:cubicBezTo>
                    <a:lnTo>
                      <a:pt x="14301" y="33114"/>
                    </a:lnTo>
                    <a:cubicBezTo>
                      <a:pt x="14290" y="33378"/>
                      <a:pt x="14232" y="33626"/>
                      <a:pt x="14146" y="33839"/>
                    </a:cubicBezTo>
                    <a:cubicBezTo>
                      <a:pt x="14060" y="34057"/>
                      <a:pt x="13950" y="34242"/>
                      <a:pt x="13812" y="34391"/>
                    </a:cubicBezTo>
                    <a:cubicBezTo>
                      <a:pt x="13686" y="34547"/>
                      <a:pt x="13524" y="34650"/>
                      <a:pt x="13363" y="34719"/>
                    </a:cubicBezTo>
                    <a:cubicBezTo>
                      <a:pt x="13196" y="34782"/>
                      <a:pt x="13018" y="34805"/>
                      <a:pt x="12834" y="34759"/>
                    </a:cubicBezTo>
                    <a:lnTo>
                      <a:pt x="939" y="32360"/>
                    </a:lnTo>
                    <a:cubicBezTo>
                      <a:pt x="789" y="32331"/>
                      <a:pt x="651" y="32250"/>
                      <a:pt x="536" y="32141"/>
                    </a:cubicBezTo>
                    <a:cubicBezTo>
                      <a:pt x="415" y="32026"/>
                      <a:pt x="311" y="31882"/>
                      <a:pt x="225" y="31709"/>
                    </a:cubicBezTo>
                    <a:cubicBezTo>
                      <a:pt x="144" y="31537"/>
                      <a:pt x="81" y="31341"/>
                      <a:pt x="47" y="31128"/>
                    </a:cubicBezTo>
                    <a:cubicBezTo>
                      <a:pt x="12" y="30909"/>
                      <a:pt x="1" y="30691"/>
                      <a:pt x="24" y="30449"/>
                    </a:cubicBezTo>
                    <a:lnTo>
                      <a:pt x="2372" y="3085"/>
                    </a:lnTo>
                    <a:cubicBezTo>
                      <a:pt x="2389" y="2878"/>
                      <a:pt x="2435" y="2676"/>
                      <a:pt x="2498" y="2481"/>
                    </a:cubicBezTo>
                    <a:cubicBezTo>
                      <a:pt x="2561" y="2296"/>
                      <a:pt x="2659" y="2124"/>
                      <a:pt x="2763" y="1974"/>
                    </a:cubicBezTo>
                    <a:cubicBezTo>
                      <a:pt x="2872" y="1819"/>
                      <a:pt x="2987" y="1698"/>
                      <a:pt x="3125" y="1606"/>
                    </a:cubicBezTo>
                    <a:cubicBezTo>
                      <a:pt x="3252" y="1514"/>
                      <a:pt x="3396" y="1456"/>
                      <a:pt x="3540" y="1433"/>
                    </a:cubicBezTo>
                    <a:close/>
                    <a:moveTo>
                      <a:pt x="13680" y="33004"/>
                    </a:moveTo>
                    <a:lnTo>
                      <a:pt x="15585" y="1640"/>
                    </a:lnTo>
                    <a:cubicBezTo>
                      <a:pt x="15590" y="1520"/>
                      <a:pt x="15585" y="1399"/>
                      <a:pt x="15556" y="1295"/>
                    </a:cubicBezTo>
                    <a:cubicBezTo>
                      <a:pt x="15527" y="1197"/>
                      <a:pt x="15481" y="1099"/>
                      <a:pt x="15423" y="1025"/>
                    </a:cubicBezTo>
                    <a:cubicBezTo>
                      <a:pt x="15366" y="950"/>
                      <a:pt x="15303" y="892"/>
                      <a:pt x="15222" y="858"/>
                    </a:cubicBezTo>
                    <a:cubicBezTo>
                      <a:pt x="15147" y="823"/>
                      <a:pt x="15061" y="806"/>
                      <a:pt x="14963" y="823"/>
                    </a:cubicBezTo>
                    <a:lnTo>
                      <a:pt x="12057" y="1169"/>
                    </a:lnTo>
                    <a:cubicBezTo>
                      <a:pt x="11994" y="1174"/>
                      <a:pt x="11930" y="1203"/>
                      <a:pt x="11867" y="1238"/>
                    </a:cubicBezTo>
                    <a:cubicBezTo>
                      <a:pt x="11809" y="1284"/>
                      <a:pt x="11752" y="1330"/>
                      <a:pt x="11700" y="1399"/>
                    </a:cubicBezTo>
                    <a:cubicBezTo>
                      <a:pt x="11648" y="1462"/>
                      <a:pt x="11614" y="1531"/>
                      <a:pt x="11585" y="1612"/>
                    </a:cubicBezTo>
                    <a:cubicBezTo>
                      <a:pt x="11556" y="1692"/>
                      <a:pt x="11533" y="1779"/>
                      <a:pt x="11527" y="1871"/>
                    </a:cubicBezTo>
                    <a:cubicBezTo>
                      <a:pt x="11522" y="1963"/>
                      <a:pt x="11499" y="2049"/>
                      <a:pt x="11470" y="2130"/>
                    </a:cubicBezTo>
                    <a:cubicBezTo>
                      <a:pt x="11441" y="2210"/>
                      <a:pt x="11395" y="2291"/>
                      <a:pt x="11355" y="2348"/>
                    </a:cubicBezTo>
                    <a:cubicBezTo>
                      <a:pt x="11303" y="2412"/>
                      <a:pt x="11251" y="2463"/>
                      <a:pt x="11194" y="2504"/>
                    </a:cubicBezTo>
                    <a:cubicBezTo>
                      <a:pt x="11136" y="2538"/>
                      <a:pt x="11073" y="2567"/>
                      <a:pt x="11010" y="2578"/>
                    </a:cubicBezTo>
                    <a:lnTo>
                      <a:pt x="6757" y="3039"/>
                    </a:lnTo>
                    <a:cubicBezTo>
                      <a:pt x="6699" y="3045"/>
                      <a:pt x="6642" y="3027"/>
                      <a:pt x="6590" y="3010"/>
                    </a:cubicBezTo>
                    <a:cubicBezTo>
                      <a:pt x="6544" y="2981"/>
                      <a:pt x="6498" y="2941"/>
                      <a:pt x="6463" y="2883"/>
                    </a:cubicBezTo>
                    <a:cubicBezTo>
                      <a:pt x="6429" y="2837"/>
                      <a:pt x="6400" y="2768"/>
                      <a:pt x="6383" y="2699"/>
                    </a:cubicBezTo>
                    <a:cubicBezTo>
                      <a:pt x="6371" y="2625"/>
                      <a:pt x="6360" y="2550"/>
                      <a:pt x="6371" y="2463"/>
                    </a:cubicBezTo>
                    <a:cubicBezTo>
                      <a:pt x="6377" y="2377"/>
                      <a:pt x="6371" y="2296"/>
                      <a:pt x="6354" y="2222"/>
                    </a:cubicBezTo>
                    <a:cubicBezTo>
                      <a:pt x="6342" y="2153"/>
                      <a:pt x="6314" y="2089"/>
                      <a:pt x="6273" y="2038"/>
                    </a:cubicBezTo>
                    <a:cubicBezTo>
                      <a:pt x="6239" y="1986"/>
                      <a:pt x="6199" y="1945"/>
                      <a:pt x="6147" y="1922"/>
                    </a:cubicBezTo>
                    <a:cubicBezTo>
                      <a:pt x="6095" y="1894"/>
                      <a:pt x="6037" y="1888"/>
                      <a:pt x="5980" y="1894"/>
                    </a:cubicBezTo>
                    <a:lnTo>
                      <a:pt x="3476" y="2187"/>
                    </a:lnTo>
                    <a:cubicBezTo>
                      <a:pt x="3396" y="2193"/>
                      <a:pt x="3327" y="2233"/>
                      <a:pt x="3252" y="2273"/>
                    </a:cubicBezTo>
                    <a:cubicBezTo>
                      <a:pt x="3183" y="2325"/>
                      <a:pt x="3120" y="2389"/>
                      <a:pt x="3062" y="2469"/>
                    </a:cubicBezTo>
                    <a:cubicBezTo>
                      <a:pt x="3005" y="2550"/>
                      <a:pt x="2953" y="2642"/>
                      <a:pt x="2918" y="2740"/>
                    </a:cubicBezTo>
                    <a:cubicBezTo>
                      <a:pt x="2878" y="2843"/>
                      <a:pt x="2849" y="2953"/>
                      <a:pt x="2843" y="3068"/>
                    </a:cubicBezTo>
                    <a:lnTo>
                      <a:pt x="513" y="30576"/>
                    </a:lnTo>
                    <a:cubicBezTo>
                      <a:pt x="501" y="30697"/>
                      <a:pt x="507" y="30817"/>
                      <a:pt x="530" y="30932"/>
                    </a:cubicBezTo>
                    <a:cubicBezTo>
                      <a:pt x="547" y="31048"/>
                      <a:pt x="576" y="31157"/>
                      <a:pt x="622" y="31243"/>
                    </a:cubicBezTo>
                    <a:cubicBezTo>
                      <a:pt x="662" y="31335"/>
                      <a:pt x="720" y="31416"/>
                      <a:pt x="789" y="31473"/>
                    </a:cubicBezTo>
                    <a:cubicBezTo>
                      <a:pt x="852" y="31531"/>
                      <a:pt x="921" y="31571"/>
                      <a:pt x="1002" y="31589"/>
                    </a:cubicBezTo>
                    <a:lnTo>
                      <a:pt x="12886" y="33896"/>
                    </a:lnTo>
                    <a:cubicBezTo>
                      <a:pt x="12989" y="33919"/>
                      <a:pt x="13081" y="33902"/>
                      <a:pt x="13168" y="33867"/>
                    </a:cubicBezTo>
                    <a:cubicBezTo>
                      <a:pt x="13254" y="33833"/>
                      <a:pt x="13340" y="33775"/>
                      <a:pt x="13404" y="33695"/>
                    </a:cubicBezTo>
                    <a:cubicBezTo>
                      <a:pt x="13478" y="33614"/>
                      <a:pt x="13536" y="33516"/>
                      <a:pt x="13576" y="33401"/>
                    </a:cubicBezTo>
                    <a:cubicBezTo>
                      <a:pt x="13639" y="33269"/>
                      <a:pt x="13668" y="33142"/>
                      <a:pt x="13680" y="330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a:extLst>
                  <a:ext uri="{FF2B5EF4-FFF2-40B4-BE49-F238E27FC236}">
                    <a16:creationId xmlns:a16="http://schemas.microsoft.com/office/drawing/2014/main" id="{F9982E2E-AFA2-55EA-D203-119104E03CD3}"/>
                  </a:ext>
                </a:extLst>
              </p:cNvPr>
              <p:cNvSpPr/>
              <p:nvPr/>
            </p:nvSpPr>
            <p:spPr>
              <a:xfrm>
                <a:off x="7565659" y="2256674"/>
                <a:ext cx="657942" cy="1658432"/>
              </a:xfrm>
              <a:custGeom>
                <a:avLst/>
                <a:gdLst/>
                <a:ahLst/>
                <a:cxnLst/>
                <a:rect l="l" t="t" r="r" b="b"/>
                <a:pathLst>
                  <a:path w="10710" h="26996" extrusionOk="0">
                    <a:moveTo>
                      <a:pt x="5128" y="0"/>
                    </a:moveTo>
                    <a:lnTo>
                      <a:pt x="4575" y="63"/>
                    </a:lnTo>
                    <a:lnTo>
                      <a:pt x="4575" y="311"/>
                    </a:lnTo>
                    <a:cubicBezTo>
                      <a:pt x="4558" y="230"/>
                      <a:pt x="4541" y="150"/>
                      <a:pt x="4518" y="69"/>
                    </a:cubicBezTo>
                    <a:lnTo>
                      <a:pt x="3793" y="167"/>
                    </a:lnTo>
                    <a:cubicBezTo>
                      <a:pt x="3821" y="276"/>
                      <a:pt x="3850" y="374"/>
                      <a:pt x="3867" y="483"/>
                    </a:cubicBezTo>
                    <a:cubicBezTo>
                      <a:pt x="3660" y="524"/>
                      <a:pt x="3505" y="714"/>
                      <a:pt x="3505" y="927"/>
                    </a:cubicBezTo>
                    <a:lnTo>
                      <a:pt x="3505" y="1105"/>
                    </a:lnTo>
                    <a:cubicBezTo>
                      <a:pt x="3407" y="817"/>
                      <a:pt x="3286" y="541"/>
                      <a:pt x="3142" y="265"/>
                    </a:cubicBezTo>
                    <a:cubicBezTo>
                      <a:pt x="3062" y="294"/>
                      <a:pt x="2987" y="340"/>
                      <a:pt x="2906" y="386"/>
                    </a:cubicBezTo>
                    <a:cubicBezTo>
                      <a:pt x="2774" y="483"/>
                      <a:pt x="2653" y="604"/>
                      <a:pt x="2544" y="754"/>
                    </a:cubicBezTo>
                    <a:cubicBezTo>
                      <a:pt x="2440" y="909"/>
                      <a:pt x="2354" y="1076"/>
                      <a:pt x="2279" y="1266"/>
                    </a:cubicBezTo>
                    <a:cubicBezTo>
                      <a:pt x="2216" y="1456"/>
                      <a:pt x="2164" y="1652"/>
                      <a:pt x="2153" y="1870"/>
                    </a:cubicBezTo>
                    <a:lnTo>
                      <a:pt x="1675" y="7424"/>
                    </a:lnTo>
                    <a:cubicBezTo>
                      <a:pt x="2527" y="6647"/>
                      <a:pt x="3160" y="5720"/>
                      <a:pt x="3493" y="4696"/>
                    </a:cubicBezTo>
                    <a:lnTo>
                      <a:pt x="3493" y="4926"/>
                    </a:lnTo>
                    <a:cubicBezTo>
                      <a:pt x="3493" y="5179"/>
                      <a:pt x="3706" y="5387"/>
                      <a:pt x="3954" y="5387"/>
                    </a:cubicBezTo>
                    <a:lnTo>
                      <a:pt x="4126" y="5387"/>
                    </a:lnTo>
                    <a:cubicBezTo>
                      <a:pt x="3925" y="5962"/>
                      <a:pt x="3447" y="6946"/>
                      <a:pt x="2337" y="7735"/>
                    </a:cubicBezTo>
                    <a:cubicBezTo>
                      <a:pt x="2135" y="7631"/>
                      <a:pt x="1911" y="7539"/>
                      <a:pt x="1675" y="7447"/>
                    </a:cubicBezTo>
                    <a:lnTo>
                      <a:pt x="0" y="26996"/>
                    </a:lnTo>
                    <a:cubicBezTo>
                      <a:pt x="1836" y="24343"/>
                      <a:pt x="3085" y="20372"/>
                      <a:pt x="3919" y="16712"/>
                    </a:cubicBezTo>
                    <a:cubicBezTo>
                      <a:pt x="4339" y="17144"/>
                      <a:pt x="4759" y="17558"/>
                      <a:pt x="5191" y="17949"/>
                    </a:cubicBezTo>
                    <a:cubicBezTo>
                      <a:pt x="6705" y="19322"/>
                      <a:pt x="8203" y="20337"/>
                      <a:pt x="9021" y="20337"/>
                    </a:cubicBezTo>
                    <a:cubicBezTo>
                      <a:pt x="9208" y="20337"/>
                      <a:pt x="9359" y="20284"/>
                      <a:pt x="9467" y="20171"/>
                    </a:cubicBezTo>
                    <a:cubicBezTo>
                      <a:pt x="10710" y="18859"/>
                      <a:pt x="7683" y="12695"/>
                      <a:pt x="5277" y="10393"/>
                    </a:cubicBezTo>
                    <a:cubicBezTo>
                      <a:pt x="5036" y="10163"/>
                      <a:pt x="4788" y="9979"/>
                      <a:pt x="4552" y="9829"/>
                    </a:cubicBezTo>
                    <a:cubicBezTo>
                      <a:pt x="4213" y="9087"/>
                      <a:pt x="3637" y="8460"/>
                      <a:pt x="2912" y="8045"/>
                    </a:cubicBezTo>
                    <a:cubicBezTo>
                      <a:pt x="4092" y="7107"/>
                      <a:pt x="4581" y="5968"/>
                      <a:pt x="4759" y="5387"/>
                    </a:cubicBezTo>
                    <a:lnTo>
                      <a:pt x="5162" y="5387"/>
                    </a:lnTo>
                    <a:cubicBezTo>
                      <a:pt x="5416" y="5387"/>
                      <a:pt x="5623" y="5179"/>
                      <a:pt x="5623" y="4926"/>
                    </a:cubicBezTo>
                    <a:lnTo>
                      <a:pt x="5623" y="938"/>
                    </a:lnTo>
                    <a:cubicBezTo>
                      <a:pt x="5623" y="685"/>
                      <a:pt x="5416" y="478"/>
                      <a:pt x="5162" y="478"/>
                    </a:cubicBezTo>
                    <a:lnTo>
                      <a:pt x="5128" y="478"/>
                    </a:lnTo>
                    <a:lnTo>
                      <a:pt x="5128" y="0"/>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a:extLst>
                  <a:ext uri="{FF2B5EF4-FFF2-40B4-BE49-F238E27FC236}">
                    <a16:creationId xmlns:a16="http://schemas.microsoft.com/office/drawing/2014/main" id="{21632164-12E4-C45A-F066-F7D214A49BD5}"/>
                  </a:ext>
                </a:extLst>
              </p:cNvPr>
              <p:cNvSpPr/>
              <p:nvPr/>
            </p:nvSpPr>
            <p:spPr>
              <a:xfrm>
                <a:off x="7516881" y="2637066"/>
                <a:ext cx="627533" cy="824854"/>
              </a:xfrm>
              <a:custGeom>
                <a:avLst/>
                <a:gdLst/>
                <a:ahLst/>
                <a:cxnLst/>
                <a:rect l="l" t="t" r="r" b="b"/>
                <a:pathLst>
                  <a:path w="10215" h="13427" extrusionOk="0">
                    <a:moveTo>
                      <a:pt x="4788" y="2268"/>
                    </a:moveTo>
                    <a:cubicBezTo>
                      <a:pt x="7188" y="4570"/>
                      <a:pt x="10215" y="10733"/>
                      <a:pt x="8972" y="12045"/>
                    </a:cubicBezTo>
                    <a:cubicBezTo>
                      <a:pt x="7654" y="13426"/>
                      <a:pt x="23" y="5899"/>
                      <a:pt x="12" y="3338"/>
                    </a:cubicBezTo>
                    <a:cubicBezTo>
                      <a:pt x="0" y="1917"/>
                      <a:pt x="2429" y="0"/>
                      <a:pt x="4788" y="2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a:extLst>
                  <a:ext uri="{FF2B5EF4-FFF2-40B4-BE49-F238E27FC236}">
                    <a16:creationId xmlns:a16="http://schemas.microsoft.com/office/drawing/2014/main" id="{9857889C-29F7-A8E4-C9DA-9B0CEAA8D6CB}"/>
                  </a:ext>
                </a:extLst>
              </p:cNvPr>
              <p:cNvSpPr/>
              <p:nvPr/>
            </p:nvSpPr>
            <p:spPr>
              <a:xfrm>
                <a:off x="7516943" y="2712444"/>
                <a:ext cx="326637" cy="528135"/>
              </a:xfrm>
              <a:custGeom>
                <a:avLst/>
                <a:gdLst/>
                <a:ahLst/>
                <a:cxnLst/>
                <a:rect l="l" t="t" r="r" b="b"/>
                <a:pathLst>
                  <a:path w="5317" h="8597" extrusionOk="0">
                    <a:moveTo>
                      <a:pt x="2502" y="1"/>
                    </a:moveTo>
                    <a:cubicBezTo>
                      <a:pt x="1081" y="1"/>
                      <a:pt x="1" y="1166"/>
                      <a:pt x="5" y="2111"/>
                    </a:cubicBezTo>
                    <a:cubicBezTo>
                      <a:pt x="22" y="3532"/>
                      <a:pt x="2376" y="6485"/>
                      <a:pt x="4701" y="8597"/>
                    </a:cubicBezTo>
                    <a:cubicBezTo>
                      <a:pt x="4816" y="8154"/>
                      <a:pt x="4891" y="7710"/>
                      <a:pt x="4937" y="7256"/>
                    </a:cubicBezTo>
                    <a:cubicBezTo>
                      <a:pt x="5132" y="5196"/>
                      <a:pt x="5317" y="3199"/>
                      <a:pt x="4816" y="1069"/>
                    </a:cubicBezTo>
                    <a:lnTo>
                      <a:pt x="4787" y="1041"/>
                    </a:lnTo>
                    <a:cubicBezTo>
                      <a:pt x="4002" y="290"/>
                      <a:pt x="3210" y="1"/>
                      <a:pt x="2502" y="1"/>
                    </a:cubicBezTo>
                    <a:close/>
                  </a:path>
                </a:pathLst>
              </a:custGeom>
              <a:solidFill>
                <a:srgbClr val="134F5C">
                  <a:alpha val="503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a:extLst>
                  <a:ext uri="{FF2B5EF4-FFF2-40B4-BE49-F238E27FC236}">
                    <a16:creationId xmlns:a16="http://schemas.microsoft.com/office/drawing/2014/main" id="{33DD2B24-9C1F-7B9D-DF82-62FDCDD77005}"/>
                  </a:ext>
                </a:extLst>
              </p:cNvPr>
              <p:cNvSpPr/>
              <p:nvPr/>
            </p:nvSpPr>
            <p:spPr>
              <a:xfrm>
                <a:off x="6575355" y="2597810"/>
                <a:ext cx="1230739" cy="1389419"/>
              </a:xfrm>
              <a:custGeom>
                <a:avLst/>
                <a:gdLst/>
                <a:ahLst/>
                <a:cxnLst/>
                <a:rect l="l" t="t" r="r" b="b"/>
                <a:pathLst>
                  <a:path w="20034" h="22617" extrusionOk="0">
                    <a:moveTo>
                      <a:pt x="10020" y="22617"/>
                    </a:moveTo>
                    <a:cubicBezTo>
                      <a:pt x="4075" y="22617"/>
                      <a:pt x="1399" y="11015"/>
                      <a:pt x="364" y="4426"/>
                    </a:cubicBezTo>
                    <a:cubicBezTo>
                      <a:pt x="1" y="2095"/>
                      <a:pt x="1900" y="0"/>
                      <a:pt x="4386" y="0"/>
                    </a:cubicBezTo>
                    <a:lnTo>
                      <a:pt x="15643" y="0"/>
                    </a:lnTo>
                    <a:cubicBezTo>
                      <a:pt x="18134" y="0"/>
                      <a:pt x="20034" y="2095"/>
                      <a:pt x="19665" y="4426"/>
                    </a:cubicBezTo>
                    <a:cubicBezTo>
                      <a:pt x="18629" y="11015"/>
                      <a:pt x="15959" y="22617"/>
                      <a:pt x="10020" y="226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a:extLst>
                  <a:ext uri="{FF2B5EF4-FFF2-40B4-BE49-F238E27FC236}">
                    <a16:creationId xmlns:a16="http://schemas.microsoft.com/office/drawing/2014/main" id="{D6CC4A28-8DF8-E6C1-E280-7B0CDB28436C}"/>
                  </a:ext>
                </a:extLst>
              </p:cNvPr>
              <p:cNvSpPr/>
              <p:nvPr/>
            </p:nvSpPr>
            <p:spPr>
              <a:xfrm>
                <a:off x="6906665" y="2978940"/>
                <a:ext cx="567821" cy="273313"/>
              </a:xfrm>
              <a:custGeom>
                <a:avLst/>
                <a:gdLst/>
                <a:ahLst/>
                <a:cxnLst/>
                <a:rect l="l" t="t" r="r" b="b"/>
                <a:pathLst>
                  <a:path w="9243" h="4449" extrusionOk="0">
                    <a:moveTo>
                      <a:pt x="8287" y="4449"/>
                    </a:moveTo>
                    <a:lnTo>
                      <a:pt x="956" y="4449"/>
                    </a:lnTo>
                    <a:cubicBezTo>
                      <a:pt x="432" y="4449"/>
                      <a:pt x="0" y="4029"/>
                      <a:pt x="0" y="3493"/>
                    </a:cubicBezTo>
                    <a:lnTo>
                      <a:pt x="0" y="955"/>
                    </a:lnTo>
                    <a:cubicBezTo>
                      <a:pt x="0" y="432"/>
                      <a:pt x="426" y="0"/>
                      <a:pt x="956" y="0"/>
                    </a:cubicBezTo>
                    <a:lnTo>
                      <a:pt x="8287" y="0"/>
                    </a:lnTo>
                    <a:cubicBezTo>
                      <a:pt x="8811" y="0"/>
                      <a:pt x="9242" y="420"/>
                      <a:pt x="9242" y="955"/>
                    </a:cubicBezTo>
                    <a:lnTo>
                      <a:pt x="9242" y="3493"/>
                    </a:lnTo>
                    <a:cubicBezTo>
                      <a:pt x="9242" y="4029"/>
                      <a:pt x="8811" y="4449"/>
                      <a:pt x="8287" y="44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a:extLst>
                  <a:ext uri="{FF2B5EF4-FFF2-40B4-BE49-F238E27FC236}">
                    <a16:creationId xmlns:a16="http://schemas.microsoft.com/office/drawing/2014/main" id="{BE13E26E-4CED-C0C2-0368-AC1778D4B27C}"/>
                  </a:ext>
                </a:extLst>
              </p:cNvPr>
              <p:cNvSpPr/>
              <p:nvPr/>
            </p:nvSpPr>
            <p:spPr>
              <a:xfrm>
                <a:off x="6904896" y="2934159"/>
                <a:ext cx="567452" cy="141172"/>
              </a:xfrm>
              <a:custGeom>
                <a:avLst/>
                <a:gdLst/>
                <a:ahLst/>
                <a:cxnLst/>
                <a:rect l="l" t="t" r="r" b="b"/>
                <a:pathLst>
                  <a:path w="9237" h="2298" extrusionOk="0">
                    <a:moveTo>
                      <a:pt x="7677" y="1"/>
                    </a:moveTo>
                    <a:lnTo>
                      <a:pt x="1565" y="1"/>
                    </a:lnTo>
                    <a:cubicBezTo>
                      <a:pt x="702" y="1"/>
                      <a:pt x="0" y="697"/>
                      <a:pt x="0" y="1560"/>
                    </a:cubicBezTo>
                    <a:lnTo>
                      <a:pt x="0" y="2297"/>
                    </a:lnTo>
                    <a:cubicBezTo>
                      <a:pt x="0" y="1434"/>
                      <a:pt x="702" y="732"/>
                      <a:pt x="1565" y="732"/>
                    </a:cubicBezTo>
                    <a:lnTo>
                      <a:pt x="7677" y="732"/>
                    </a:lnTo>
                    <a:cubicBezTo>
                      <a:pt x="8540" y="732"/>
                      <a:pt x="9236" y="1434"/>
                      <a:pt x="9236" y="2297"/>
                    </a:cubicBezTo>
                    <a:lnTo>
                      <a:pt x="9236" y="1560"/>
                    </a:lnTo>
                    <a:cubicBezTo>
                      <a:pt x="9236" y="697"/>
                      <a:pt x="8534" y="1"/>
                      <a:pt x="7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a:extLst>
                  <a:ext uri="{FF2B5EF4-FFF2-40B4-BE49-F238E27FC236}">
                    <a16:creationId xmlns:a16="http://schemas.microsoft.com/office/drawing/2014/main" id="{F1221BD2-D814-0A7C-7319-F4F9AC1C02D3}"/>
                  </a:ext>
                </a:extLst>
              </p:cNvPr>
              <p:cNvSpPr/>
              <p:nvPr/>
            </p:nvSpPr>
            <p:spPr>
              <a:xfrm>
                <a:off x="6680038" y="2537729"/>
                <a:ext cx="1021745" cy="305872"/>
              </a:xfrm>
              <a:custGeom>
                <a:avLst/>
                <a:gdLst/>
                <a:ahLst/>
                <a:cxnLst/>
                <a:rect l="l" t="t" r="r" b="b"/>
                <a:pathLst>
                  <a:path w="16632" h="4979" extrusionOk="0">
                    <a:moveTo>
                      <a:pt x="16632" y="2492"/>
                    </a:moveTo>
                    <a:cubicBezTo>
                      <a:pt x="16632" y="3862"/>
                      <a:pt x="12908" y="4978"/>
                      <a:pt x="8316" y="4978"/>
                    </a:cubicBezTo>
                    <a:cubicBezTo>
                      <a:pt x="3724" y="4978"/>
                      <a:pt x="0" y="3862"/>
                      <a:pt x="0" y="2492"/>
                    </a:cubicBezTo>
                    <a:cubicBezTo>
                      <a:pt x="0" y="1117"/>
                      <a:pt x="3724" y="0"/>
                      <a:pt x="8316" y="0"/>
                    </a:cubicBezTo>
                    <a:cubicBezTo>
                      <a:pt x="12908" y="0"/>
                      <a:pt x="16632" y="1117"/>
                      <a:pt x="16632" y="24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a:extLst>
                  <a:ext uri="{FF2B5EF4-FFF2-40B4-BE49-F238E27FC236}">
                    <a16:creationId xmlns:a16="http://schemas.microsoft.com/office/drawing/2014/main" id="{A66018B3-CC56-30B0-C6E4-CD5781BD0B88}"/>
                  </a:ext>
                </a:extLst>
              </p:cNvPr>
              <p:cNvSpPr/>
              <p:nvPr/>
            </p:nvSpPr>
            <p:spPr>
              <a:xfrm>
                <a:off x="6661976" y="1892869"/>
                <a:ext cx="1057868" cy="846786"/>
              </a:xfrm>
              <a:custGeom>
                <a:avLst/>
                <a:gdLst/>
                <a:ahLst/>
                <a:cxnLst/>
                <a:rect l="l" t="t" r="r" b="b"/>
                <a:pathLst>
                  <a:path w="17220" h="13784" extrusionOk="0">
                    <a:moveTo>
                      <a:pt x="17219" y="6895"/>
                    </a:moveTo>
                    <a:cubicBezTo>
                      <a:pt x="17219" y="10699"/>
                      <a:pt x="13364" y="13783"/>
                      <a:pt x="8610" y="13783"/>
                    </a:cubicBezTo>
                    <a:cubicBezTo>
                      <a:pt x="3851" y="13783"/>
                      <a:pt x="1" y="10699"/>
                      <a:pt x="1" y="6895"/>
                    </a:cubicBezTo>
                    <a:cubicBezTo>
                      <a:pt x="1" y="3085"/>
                      <a:pt x="3851" y="0"/>
                      <a:pt x="8610" y="0"/>
                    </a:cubicBezTo>
                    <a:cubicBezTo>
                      <a:pt x="13364" y="0"/>
                      <a:pt x="17219" y="3085"/>
                      <a:pt x="17219" y="68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a:extLst>
                  <a:ext uri="{FF2B5EF4-FFF2-40B4-BE49-F238E27FC236}">
                    <a16:creationId xmlns:a16="http://schemas.microsoft.com/office/drawing/2014/main" id="{383B54DA-00CC-D070-11F2-19DDFA189FD5}"/>
                  </a:ext>
                </a:extLst>
              </p:cNvPr>
              <p:cNvSpPr/>
              <p:nvPr/>
            </p:nvSpPr>
            <p:spPr>
              <a:xfrm>
                <a:off x="6754986" y="2078457"/>
                <a:ext cx="871543" cy="563582"/>
              </a:xfrm>
              <a:custGeom>
                <a:avLst/>
                <a:gdLst/>
                <a:ahLst/>
                <a:cxnLst/>
                <a:rect l="l" t="t" r="r" b="b"/>
                <a:pathLst>
                  <a:path w="14187" h="9174" extrusionOk="0">
                    <a:moveTo>
                      <a:pt x="2820" y="1"/>
                    </a:moveTo>
                    <a:cubicBezTo>
                      <a:pt x="1266" y="1"/>
                      <a:pt x="0" y="1261"/>
                      <a:pt x="0" y="2820"/>
                    </a:cubicBezTo>
                    <a:lnTo>
                      <a:pt x="0" y="2820"/>
                    </a:lnTo>
                    <a:cubicBezTo>
                      <a:pt x="0" y="5825"/>
                      <a:pt x="3177" y="9174"/>
                      <a:pt x="7096" y="9174"/>
                    </a:cubicBezTo>
                    <a:cubicBezTo>
                      <a:pt x="11015" y="9174"/>
                      <a:pt x="14186" y="5825"/>
                      <a:pt x="14186" y="2820"/>
                    </a:cubicBezTo>
                    <a:lnTo>
                      <a:pt x="14186" y="2820"/>
                    </a:lnTo>
                    <a:cubicBezTo>
                      <a:pt x="14186" y="1267"/>
                      <a:pt x="12932" y="1"/>
                      <a:pt x="11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a:extLst>
                  <a:ext uri="{FF2B5EF4-FFF2-40B4-BE49-F238E27FC236}">
                    <a16:creationId xmlns:a16="http://schemas.microsoft.com/office/drawing/2014/main" id="{663A01C1-3E16-65C3-1B4D-A15B7FDB7ABD}"/>
                  </a:ext>
                </a:extLst>
              </p:cNvPr>
              <p:cNvSpPr/>
              <p:nvPr/>
            </p:nvSpPr>
            <p:spPr>
              <a:xfrm>
                <a:off x="6824959" y="2140320"/>
                <a:ext cx="731907" cy="248617"/>
              </a:xfrm>
              <a:custGeom>
                <a:avLst/>
                <a:gdLst/>
                <a:ahLst/>
                <a:cxnLst/>
                <a:rect l="l" t="t" r="r" b="b"/>
                <a:pathLst>
                  <a:path w="11914" h="4047" extrusionOk="0">
                    <a:moveTo>
                      <a:pt x="9882" y="4046"/>
                    </a:moveTo>
                    <a:lnTo>
                      <a:pt x="2021" y="4046"/>
                    </a:lnTo>
                    <a:cubicBezTo>
                      <a:pt x="904" y="4046"/>
                      <a:pt x="1" y="3137"/>
                      <a:pt x="1" y="2026"/>
                    </a:cubicBezTo>
                    <a:lnTo>
                      <a:pt x="1" y="2026"/>
                    </a:lnTo>
                    <a:cubicBezTo>
                      <a:pt x="1" y="910"/>
                      <a:pt x="904" y="1"/>
                      <a:pt x="2021" y="1"/>
                    </a:cubicBezTo>
                    <a:lnTo>
                      <a:pt x="9882" y="1"/>
                    </a:lnTo>
                    <a:cubicBezTo>
                      <a:pt x="10998" y="1"/>
                      <a:pt x="11908" y="910"/>
                      <a:pt x="11908" y="2026"/>
                    </a:cubicBezTo>
                    <a:lnTo>
                      <a:pt x="11908" y="2026"/>
                    </a:lnTo>
                    <a:cubicBezTo>
                      <a:pt x="11913" y="3137"/>
                      <a:pt x="11004" y="4046"/>
                      <a:pt x="9882" y="40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a:extLst>
                  <a:ext uri="{FF2B5EF4-FFF2-40B4-BE49-F238E27FC236}">
                    <a16:creationId xmlns:a16="http://schemas.microsoft.com/office/drawing/2014/main" id="{66944BA8-CF3B-DCE9-5825-414215FC4C7B}"/>
                  </a:ext>
                </a:extLst>
              </p:cNvPr>
              <p:cNvSpPr/>
              <p:nvPr/>
            </p:nvSpPr>
            <p:spPr>
              <a:xfrm>
                <a:off x="7105709" y="2445088"/>
                <a:ext cx="170107" cy="60880"/>
              </a:xfrm>
              <a:custGeom>
                <a:avLst/>
                <a:gdLst/>
                <a:ahLst/>
                <a:cxnLst/>
                <a:rect l="l" t="t" r="r" b="b"/>
                <a:pathLst>
                  <a:path w="2769" h="991" extrusionOk="0">
                    <a:moveTo>
                      <a:pt x="2032" y="990"/>
                    </a:moveTo>
                    <a:lnTo>
                      <a:pt x="731" y="990"/>
                    </a:lnTo>
                    <a:cubicBezTo>
                      <a:pt x="328" y="990"/>
                      <a:pt x="0" y="662"/>
                      <a:pt x="0" y="259"/>
                    </a:cubicBezTo>
                    <a:lnTo>
                      <a:pt x="0" y="259"/>
                    </a:lnTo>
                    <a:cubicBezTo>
                      <a:pt x="0" y="115"/>
                      <a:pt x="115" y="0"/>
                      <a:pt x="259" y="0"/>
                    </a:cubicBezTo>
                    <a:lnTo>
                      <a:pt x="2509" y="0"/>
                    </a:lnTo>
                    <a:cubicBezTo>
                      <a:pt x="2653" y="0"/>
                      <a:pt x="2768" y="115"/>
                      <a:pt x="2768" y="259"/>
                    </a:cubicBezTo>
                    <a:lnTo>
                      <a:pt x="2768" y="259"/>
                    </a:lnTo>
                    <a:cubicBezTo>
                      <a:pt x="2768" y="668"/>
                      <a:pt x="2446" y="990"/>
                      <a:pt x="2032" y="9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a:extLst>
                  <a:ext uri="{FF2B5EF4-FFF2-40B4-BE49-F238E27FC236}">
                    <a16:creationId xmlns:a16="http://schemas.microsoft.com/office/drawing/2014/main" id="{5270F2E9-AC74-3E4E-7E1F-FC935EA2281F}"/>
                  </a:ext>
                </a:extLst>
              </p:cNvPr>
              <p:cNvSpPr/>
              <p:nvPr/>
            </p:nvSpPr>
            <p:spPr>
              <a:xfrm>
                <a:off x="6945184" y="2233329"/>
                <a:ext cx="134046" cy="75685"/>
              </a:xfrm>
              <a:custGeom>
                <a:avLst/>
                <a:gdLst/>
                <a:ahLst/>
                <a:cxnLst/>
                <a:rect l="l" t="t" r="r" b="b"/>
                <a:pathLst>
                  <a:path w="2182" h="1232" extrusionOk="0">
                    <a:moveTo>
                      <a:pt x="1957" y="1232"/>
                    </a:moveTo>
                    <a:lnTo>
                      <a:pt x="213" y="1232"/>
                    </a:lnTo>
                    <a:cubicBezTo>
                      <a:pt x="93" y="1232"/>
                      <a:pt x="1" y="1128"/>
                      <a:pt x="1" y="1013"/>
                    </a:cubicBezTo>
                    <a:lnTo>
                      <a:pt x="1" y="213"/>
                    </a:lnTo>
                    <a:cubicBezTo>
                      <a:pt x="1" y="92"/>
                      <a:pt x="98" y="0"/>
                      <a:pt x="213" y="0"/>
                    </a:cubicBezTo>
                    <a:lnTo>
                      <a:pt x="1957" y="0"/>
                    </a:lnTo>
                    <a:cubicBezTo>
                      <a:pt x="2078" y="0"/>
                      <a:pt x="2170" y="98"/>
                      <a:pt x="2170" y="213"/>
                    </a:cubicBezTo>
                    <a:lnTo>
                      <a:pt x="2170" y="1013"/>
                    </a:lnTo>
                    <a:cubicBezTo>
                      <a:pt x="2182"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a:extLst>
                  <a:ext uri="{FF2B5EF4-FFF2-40B4-BE49-F238E27FC236}">
                    <a16:creationId xmlns:a16="http://schemas.microsoft.com/office/drawing/2014/main" id="{A216968F-EDBF-F8E6-F03A-9D5C995B52A0}"/>
                  </a:ext>
                </a:extLst>
              </p:cNvPr>
              <p:cNvSpPr/>
              <p:nvPr/>
            </p:nvSpPr>
            <p:spPr>
              <a:xfrm>
                <a:off x="7302602" y="2233329"/>
                <a:ext cx="133677" cy="75685"/>
              </a:xfrm>
              <a:custGeom>
                <a:avLst/>
                <a:gdLst/>
                <a:ahLst/>
                <a:cxnLst/>
                <a:rect l="l" t="t" r="r" b="b"/>
                <a:pathLst>
                  <a:path w="2176" h="1232" extrusionOk="0">
                    <a:moveTo>
                      <a:pt x="1957" y="1232"/>
                    </a:moveTo>
                    <a:lnTo>
                      <a:pt x="219" y="1232"/>
                    </a:lnTo>
                    <a:cubicBezTo>
                      <a:pt x="93" y="1232"/>
                      <a:pt x="1" y="1128"/>
                      <a:pt x="1" y="1013"/>
                    </a:cubicBezTo>
                    <a:lnTo>
                      <a:pt x="1" y="213"/>
                    </a:lnTo>
                    <a:cubicBezTo>
                      <a:pt x="1" y="92"/>
                      <a:pt x="104" y="0"/>
                      <a:pt x="219" y="0"/>
                    </a:cubicBezTo>
                    <a:lnTo>
                      <a:pt x="1957" y="0"/>
                    </a:lnTo>
                    <a:cubicBezTo>
                      <a:pt x="2078" y="0"/>
                      <a:pt x="2176" y="98"/>
                      <a:pt x="2176" y="213"/>
                    </a:cubicBezTo>
                    <a:lnTo>
                      <a:pt x="2176" y="1013"/>
                    </a:lnTo>
                    <a:cubicBezTo>
                      <a:pt x="2176" y="1128"/>
                      <a:pt x="2078" y="1232"/>
                      <a:pt x="1957" y="12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a:extLst>
                  <a:ext uri="{FF2B5EF4-FFF2-40B4-BE49-F238E27FC236}">
                    <a16:creationId xmlns:a16="http://schemas.microsoft.com/office/drawing/2014/main" id="{34E5D5D4-96A5-9F08-FD24-88F844866E14}"/>
                  </a:ext>
                </a:extLst>
              </p:cNvPr>
              <p:cNvSpPr/>
              <p:nvPr/>
            </p:nvSpPr>
            <p:spPr>
              <a:xfrm>
                <a:off x="6768072" y="1921128"/>
                <a:ext cx="902628" cy="379407"/>
              </a:xfrm>
              <a:custGeom>
                <a:avLst/>
                <a:gdLst/>
                <a:ahLst/>
                <a:cxnLst/>
                <a:rect l="l" t="t" r="r" b="b"/>
                <a:pathLst>
                  <a:path w="14693" h="6176" extrusionOk="0">
                    <a:moveTo>
                      <a:pt x="6791" y="1"/>
                    </a:moveTo>
                    <a:cubicBezTo>
                      <a:pt x="3960" y="1"/>
                      <a:pt x="1474" y="1146"/>
                      <a:pt x="0" y="2878"/>
                    </a:cubicBezTo>
                    <a:cubicBezTo>
                      <a:pt x="1681" y="4524"/>
                      <a:pt x="4501" y="5727"/>
                      <a:pt x="7758" y="5974"/>
                    </a:cubicBezTo>
                    <a:cubicBezTo>
                      <a:pt x="10399" y="6176"/>
                      <a:pt x="12845" y="5710"/>
                      <a:pt x="14692" y="4795"/>
                    </a:cubicBezTo>
                    <a:cubicBezTo>
                      <a:pt x="13726" y="2032"/>
                      <a:pt x="10560" y="1"/>
                      <a:pt x="6791" y="1"/>
                    </a:cubicBezTo>
                    <a:close/>
                  </a:path>
                </a:pathLst>
              </a:custGeom>
              <a:solidFill>
                <a:srgbClr val="FFFFFF">
                  <a:alpha val="29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a:extLst>
                  <a:ext uri="{FF2B5EF4-FFF2-40B4-BE49-F238E27FC236}">
                    <a16:creationId xmlns:a16="http://schemas.microsoft.com/office/drawing/2014/main" id="{6A6D2D83-A7D7-A370-F313-16598D52DDA9}"/>
                  </a:ext>
                </a:extLst>
              </p:cNvPr>
              <p:cNvSpPr/>
              <p:nvPr/>
            </p:nvSpPr>
            <p:spPr>
              <a:xfrm>
                <a:off x="7767529" y="1927148"/>
                <a:ext cx="34709" cy="283941"/>
              </a:xfrm>
              <a:custGeom>
                <a:avLst/>
                <a:gdLst/>
                <a:ahLst/>
                <a:cxnLst/>
                <a:rect l="l" t="t" r="r" b="b"/>
                <a:pathLst>
                  <a:path w="565" h="4622" extrusionOk="0">
                    <a:moveTo>
                      <a:pt x="282" y="4622"/>
                    </a:moveTo>
                    <a:lnTo>
                      <a:pt x="282" y="4622"/>
                    </a:lnTo>
                    <a:cubicBezTo>
                      <a:pt x="133" y="4622"/>
                      <a:pt x="0" y="4501"/>
                      <a:pt x="0" y="4345"/>
                    </a:cubicBezTo>
                    <a:lnTo>
                      <a:pt x="0" y="277"/>
                    </a:lnTo>
                    <a:cubicBezTo>
                      <a:pt x="0" y="127"/>
                      <a:pt x="121" y="1"/>
                      <a:pt x="282" y="1"/>
                    </a:cubicBezTo>
                    <a:lnTo>
                      <a:pt x="282" y="1"/>
                    </a:lnTo>
                    <a:cubicBezTo>
                      <a:pt x="432" y="1"/>
                      <a:pt x="564" y="121"/>
                      <a:pt x="564" y="277"/>
                    </a:cubicBezTo>
                    <a:lnTo>
                      <a:pt x="564" y="4345"/>
                    </a:lnTo>
                    <a:cubicBezTo>
                      <a:pt x="553" y="4501"/>
                      <a:pt x="432" y="4622"/>
                      <a:pt x="282" y="46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a:extLst>
                  <a:ext uri="{FF2B5EF4-FFF2-40B4-BE49-F238E27FC236}">
                    <a16:creationId xmlns:a16="http://schemas.microsoft.com/office/drawing/2014/main" id="{C1A2A947-4CA5-A6EC-6470-0A8C2C93CABF}"/>
                  </a:ext>
                </a:extLst>
              </p:cNvPr>
              <p:cNvSpPr/>
              <p:nvPr/>
            </p:nvSpPr>
            <p:spPr>
              <a:xfrm>
                <a:off x="6607178" y="1789600"/>
                <a:ext cx="1167463" cy="435311"/>
              </a:xfrm>
              <a:custGeom>
                <a:avLst/>
                <a:gdLst/>
                <a:ahLst/>
                <a:cxnLst/>
                <a:rect l="l" t="t" r="r" b="b"/>
                <a:pathLst>
                  <a:path w="19004" h="7086" extrusionOk="0">
                    <a:moveTo>
                      <a:pt x="19003" y="7085"/>
                    </a:moveTo>
                    <a:lnTo>
                      <a:pt x="18278" y="7085"/>
                    </a:lnTo>
                    <a:cubicBezTo>
                      <a:pt x="18278" y="3580"/>
                      <a:pt x="14342" y="732"/>
                      <a:pt x="9502" y="732"/>
                    </a:cubicBezTo>
                    <a:cubicBezTo>
                      <a:pt x="4662" y="732"/>
                      <a:pt x="726" y="3580"/>
                      <a:pt x="726" y="7085"/>
                    </a:cubicBezTo>
                    <a:lnTo>
                      <a:pt x="1" y="7085"/>
                    </a:lnTo>
                    <a:cubicBezTo>
                      <a:pt x="1" y="3178"/>
                      <a:pt x="4265" y="1"/>
                      <a:pt x="9502" y="1"/>
                    </a:cubicBezTo>
                    <a:cubicBezTo>
                      <a:pt x="14739" y="1"/>
                      <a:pt x="19003" y="3178"/>
                      <a:pt x="19003" y="70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a:extLst>
                  <a:ext uri="{FF2B5EF4-FFF2-40B4-BE49-F238E27FC236}">
                    <a16:creationId xmlns:a16="http://schemas.microsoft.com/office/drawing/2014/main" id="{0F19F6EA-3E17-540A-DB7F-AEECDE7A7789}"/>
                  </a:ext>
                </a:extLst>
              </p:cNvPr>
              <p:cNvSpPr/>
              <p:nvPr/>
            </p:nvSpPr>
            <p:spPr>
              <a:xfrm>
                <a:off x="6542489" y="2166859"/>
                <a:ext cx="130913" cy="301941"/>
              </a:xfrm>
              <a:custGeom>
                <a:avLst/>
                <a:gdLst/>
                <a:ahLst/>
                <a:cxnLst/>
                <a:rect l="l" t="t" r="r" b="b"/>
                <a:pathLst>
                  <a:path w="2131" h="4915" extrusionOk="0">
                    <a:moveTo>
                      <a:pt x="1848" y="4915"/>
                    </a:moveTo>
                    <a:lnTo>
                      <a:pt x="283" y="4915"/>
                    </a:lnTo>
                    <a:cubicBezTo>
                      <a:pt x="122" y="4915"/>
                      <a:pt x="1" y="4794"/>
                      <a:pt x="1" y="4633"/>
                    </a:cubicBezTo>
                    <a:lnTo>
                      <a:pt x="1" y="282"/>
                    </a:lnTo>
                    <a:cubicBezTo>
                      <a:pt x="1" y="127"/>
                      <a:pt x="122" y="0"/>
                      <a:pt x="283" y="0"/>
                    </a:cubicBezTo>
                    <a:lnTo>
                      <a:pt x="1848" y="0"/>
                    </a:lnTo>
                    <a:cubicBezTo>
                      <a:pt x="2009" y="0"/>
                      <a:pt x="2130" y="127"/>
                      <a:pt x="2130" y="282"/>
                    </a:cubicBezTo>
                    <a:lnTo>
                      <a:pt x="2130" y="4633"/>
                    </a:lnTo>
                    <a:cubicBezTo>
                      <a:pt x="2130" y="4788"/>
                      <a:pt x="2003" y="4915"/>
                      <a:pt x="1848"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a:extLst>
                  <a:ext uri="{FF2B5EF4-FFF2-40B4-BE49-F238E27FC236}">
                    <a16:creationId xmlns:a16="http://schemas.microsoft.com/office/drawing/2014/main" id="{DF154658-193F-FFA5-973A-EABDF2A5487D}"/>
                  </a:ext>
                </a:extLst>
              </p:cNvPr>
              <p:cNvSpPr/>
              <p:nvPr/>
            </p:nvSpPr>
            <p:spPr>
              <a:xfrm>
                <a:off x="7701427" y="2166859"/>
                <a:ext cx="130851" cy="301941"/>
              </a:xfrm>
              <a:custGeom>
                <a:avLst/>
                <a:gdLst/>
                <a:ahLst/>
                <a:cxnLst/>
                <a:rect l="l" t="t" r="r" b="b"/>
                <a:pathLst>
                  <a:path w="2130" h="4915" extrusionOk="0">
                    <a:moveTo>
                      <a:pt x="1847" y="4915"/>
                    </a:moveTo>
                    <a:lnTo>
                      <a:pt x="276" y="4915"/>
                    </a:lnTo>
                    <a:cubicBezTo>
                      <a:pt x="121" y="4915"/>
                      <a:pt x="0" y="4794"/>
                      <a:pt x="0" y="4633"/>
                    </a:cubicBezTo>
                    <a:lnTo>
                      <a:pt x="0" y="282"/>
                    </a:lnTo>
                    <a:cubicBezTo>
                      <a:pt x="0" y="127"/>
                      <a:pt x="121" y="0"/>
                      <a:pt x="276" y="0"/>
                    </a:cubicBezTo>
                    <a:lnTo>
                      <a:pt x="1847" y="0"/>
                    </a:lnTo>
                    <a:cubicBezTo>
                      <a:pt x="2003" y="0"/>
                      <a:pt x="2129" y="127"/>
                      <a:pt x="2129" y="282"/>
                    </a:cubicBezTo>
                    <a:lnTo>
                      <a:pt x="2129" y="4633"/>
                    </a:lnTo>
                    <a:cubicBezTo>
                      <a:pt x="2129" y="4788"/>
                      <a:pt x="2003" y="4915"/>
                      <a:pt x="1847" y="4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a:extLst>
                  <a:ext uri="{FF2B5EF4-FFF2-40B4-BE49-F238E27FC236}">
                    <a16:creationId xmlns:a16="http://schemas.microsoft.com/office/drawing/2014/main" id="{36D3ACC0-680E-88E2-0847-5A4A5AAAEC70}"/>
                  </a:ext>
                </a:extLst>
              </p:cNvPr>
              <p:cNvSpPr/>
              <p:nvPr/>
            </p:nvSpPr>
            <p:spPr>
              <a:xfrm>
                <a:off x="7378964" y="2422481"/>
                <a:ext cx="408403" cy="300159"/>
              </a:xfrm>
              <a:custGeom>
                <a:avLst/>
                <a:gdLst/>
                <a:ahLst/>
                <a:cxnLst/>
                <a:rect l="l" t="t" r="r" b="b"/>
                <a:pathLst>
                  <a:path w="6648" h="4886" extrusionOk="0">
                    <a:moveTo>
                      <a:pt x="311" y="4886"/>
                    </a:moveTo>
                    <a:cubicBezTo>
                      <a:pt x="156" y="4886"/>
                      <a:pt x="18" y="4759"/>
                      <a:pt x="12" y="4598"/>
                    </a:cubicBezTo>
                    <a:cubicBezTo>
                      <a:pt x="1" y="4431"/>
                      <a:pt x="133" y="4287"/>
                      <a:pt x="300" y="4282"/>
                    </a:cubicBezTo>
                    <a:cubicBezTo>
                      <a:pt x="5324" y="4011"/>
                      <a:pt x="5986" y="432"/>
                      <a:pt x="6014" y="282"/>
                    </a:cubicBezTo>
                    <a:cubicBezTo>
                      <a:pt x="6043" y="115"/>
                      <a:pt x="6199" y="0"/>
                      <a:pt x="6371" y="29"/>
                    </a:cubicBezTo>
                    <a:cubicBezTo>
                      <a:pt x="6532" y="58"/>
                      <a:pt x="6648" y="207"/>
                      <a:pt x="6619" y="374"/>
                    </a:cubicBezTo>
                    <a:cubicBezTo>
                      <a:pt x="6613" y="414"/>
                      <a:pt x="5871" y="4587"/>
                      <a:pt x="334" y="4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a:extLst>
                  <a:ext uri="{FF2B5EF4-FFF2-40B4-BE49-F238E27FC236}">
                    <a16:creationId xmlns:a16="http://schemas.microsoft.com/office/drawing/2014/main" id="{9CFFDECA-82EC-DD50-CDAD-D6450625C040}"/>
                  </a:ext>
                </a:extLst>
              </p:cNvPr>
              <p:cNvSpPr/>
              <p:nvPr/>
            </p:nvSpPr>
            <p:spPr>
              <a:xfrm>
                <a:off x="7268998" y="2645175"/>
                <a:ext cx="181472" cy="117459"/>
              </a:xfrm>
              <a:custGeom>
                <a:avLst/>
                <a:gdLst/>
                <a:ahLst/>
                <a:cxnLst/>
                <a:rect l="l" t="t" r="r" b="b"/>
                <a:pathLst>
                  <a:path w="2954" h="1912" extrusionOk="0">
                    <a:moveTo>
                      <a:pt x="1" y="956"/>
                    </a:moveTo>
                    <a:lnTo>
                      <a:pt x="1" y="956"/>
                    </a:lnTo>
                    <a:cubicBezTo>
                      <a:pt x="1" y="426"/>
                      <a:pt x="433" y="1"/>
                      <a:pt x="956" y="1"/>
                    </a:cubicBezTo>
                    <a:lnTo>
                      <a:pt x="1992" y="1"/>
                    </a:lnTo>
                    <a:cubicBezTo>
                      <a:pt x="2527" y="1"/>
                      <a:pt x="2953" y="432"/>
                      <a:pt x="2953" y="956"/>
                    </a:cubicBezTo>
                    <a:lnTo>
                      <a:pt x="2953" y="956"/>
                    </a:lnTo>
                    <a:cubicBezTo>
                      <a:pt x="2953" y="1491"/>
                      <a:pt x="2522" y="1911"/>
                      <a:pt x="1992" y="1911"/>
                    </a:cubicBezTo>
                    <a:lnTo>
                      <a:pt x="956" y="1911"/>
                    </a:lnTo>
                    <a:cubicBezTo>
                      <a:pt x="427" y="1911"/>
                      <a:pt x="1" y="1480"/>
                      <a:pt x="1" y="9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a:extLst>
                  <a:ext uri="{FF2B5EF4-FFF2-40B4-BE49-F238E27FC236}">
                    <a16:creationId xmlns:a16="http://schemas.microsoft.com/office/drawing/2014/main" id="{ECFB7CF4-F5C6-3933-C934-B361ACCEFC0C}"/>
                  </a:ext>
                </a:extLst>
              </p:cNvPr>
              <p:cNvSpPr/>
              <p:nvPr/>
            </p:nvSpPr>
            <p:spPr>
              <a:xfrm>
                <a:off x="6595567" y="2756491"/>
                <a:ext cx="229450" cy="694433"/>
              </a:xfrm>
              <a:custGeom>
                <a:avLst/>
                <a:gdLst/>
                <a:ahLst/>
                <a:cxnLst/>
                <a:rect l="l" t="t" r="r" b="b"/>
                <a:pathLst>
                  <a:path w="3735" h="11304" extrusionOk="0">
                    <a:moveTo>
                      <a:pt x="1593" y="1"/>
                    </a:moveTo>
                    <a:cubicBezTo>
                      <a:pt x="1147" y="1"/>
                      <a:pt x="610" y="462"/>
                      <a:pt x="0" y="1526"/>
                    </a:cubicBezTo>
                    <a:cubicBezTo>
                      <a:pt x="6" y="1636"/>
                      <a:pt x="17" y="1739"/>
                      <a:pt x="35" y="1849"/>
                    </a:cubicBezTo>
                    <a:cubicBezTo>
                      <a:pt x="460" y="4542"/>
                      <a:pt x="1157" y="8064"/>
                      <a:pt x="2239" y="11304"/>
                    </a:cubicBezTo>
                    <a:cubicBezTo>
                      <a:pt x="3194" y="7811"/>
                      <a:pt x="3735" y="2562"/>
                      <a:pt x="2279" y="445"/>
                    </a:cubicBezTo>
                    <a:cubicBezTo>
                      <a:pt x="2084" y="158"/>
                      <a:pt x="1854" y="1"/>
                      <a:pt x="1593"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a:extLst>
                  <a:ext uri="{FF2B5EF4-FFF2-40B4-BE49-F238E27FC236}">
                    <a16:creationId xmlns:a16="http://schemas.microsoft.com/office/drawing/2014/main" id="{34934318-4BBE-8963-098C-22FD729BF4FE}"/>
                  </a:ext>
                </a:extLst>
              </p:cNvPr>
              <p:cNvSpPr/>
              <p:nvPr/>
            </p:nvSpPr>
            <p:spPr>
              <a:xfrm>
                <a:off x="6451997" y="2703168"/>
                <a:ext cx="330998" cy="882846"/>
              </a:xfrm>
              <a:custGeom>
                <a:avLst/>
                <a:gdLst/>
                <a:ahLst/>
                <a:cxnLst/>
                <a:rect l="l" t="t" r="r" b="b"/>
                <a:pathLst>
                  <a:path w="5388" h="14371" extrusionOk="0">
                    <a:moveTo>
                      <a:pt x="582" y="3977"/>
                    </a:moveTo>
                    <a:cubicBezTo>
                      <a:pt x="1" y="7522"/>
                      <a:pt x="714" y="14370"/>
                      <a:pt x="2130" y="14364"/>
                    </a:cubicBezTo>
                    <a:cubicBezTo>
                      <a:pt x="3626" y="14347"/>
                      <a:pt x="5387" y="2924"/>
                      <a:pt x="4259" y="1048"/>
                    </a:cubicBezTo>
                    <a:cubicBezTo>
                      <a:pt x="3632" y="0"/>
                      <a:pt x="1157" y="490"/>
                      <a:pt x="582" y="39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a:extLst>
                  <a:ext uri="{FF2B5EF4-FFF2-40B4-BE49-F238E27FC236}">
                    <a16:creationId xmlns:a16="http://schemas.microsoft.com/office/drawing/2014/main" id="{4DA061F2-1E27-CB0B-C42D-48B0B2013469}"/>
                  </a:ext>
                </a:extLst>
              </p:cNvPr>
              <p:cNvSpPr/>
              <p:nvPr/>
            </p:nvSpPr>
            <p:spPr>
              <a:xfrm>
                <a:off x="6129596" y="4090813"/>
                <a:ext cx="151677" cy="81705"/>
              </a:xfrm>
              <a:custGeom>
                <a:avLst/>
                <a:gdLst/>
                <a:ahLst/>
                <a:cxnLst/>
                <a:rect l="l" t="t" r="r" b="b"/>
                <a:pathLst>
                  <a:path w="2469" h="1330" extrusionOk="0">
                    <a:moveTo>
                      <a:pt x="391" y="0"/>
                    </a:moveTo>
                    <a:cubicBezTo>
                      <a:pt x="391" y="0"/>
                      <a:pt x="0" y="593"/>
                      <a:pt x="23" y="863"/>
                    </a:cubicBezTo>
                    <a:lnTo>
                      <a:pt x="1025" y="1329"/>
                    </a:lnTo>
                    <a:lnTo>
                      <a:pt x="2250" y="1329"/>
                    </a:lnTo>
                    <a:cubicBezTo>
                      <a:pt x="2250" y="1329"/>
                      <a:pt x="2469" y="961"/>
                      <a:pt x="1767" y="950"/>
                    </a:cubicBezTo>
                    <a:cubicBezTo>
                      <a:pt x="1059" y="932"/>
                      <a:pt x="990" y="271"/>
                      <a:pt x="990" y="2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a:extLst>
                  <a:ext uri="{FF2B5EF4-FFF2-40B4-BE49-F238E27FC236}">
                    <a16:creationId xmlns:a16="http://schemas.microsoft.com/office/drawing/2014/main" id="{0ED02444-7CD6-075E-D4DA-EFF89DEE5537}"/>
                  </a:ext>
                </a:extLst>
              </p:cNvPr>
              <p:cNvSpPr/>
              <p:nvPr/>
            </p:nvSpPr>
            <p:spPr>
              <a:xfrm>
                <a:off x="6297861" y="3169136"/>
                <a:ext cx="288548" cy="246467"/>
              </a:xfrm>
              <a:custGeom>
                <a:avLst/>
                <a:gdLst/>
                <a:ahLst/>
                <a:cxnLst/>
                <a:rect l="l" t="t" r="r" b="b"/>
                <a:pathLst>
                  <a:path w="4697" h="4012" extrusionOk="0">
                    <a:moveTo>
                      <a:pt x="1220" y="714"/>
                    </a:moveTo>
                    <a:cubicBezTo>
                      <a:pt x="1675" y="1376"/>
                      <a:pt x="2320" y="2527"/>
                      <a:pt x="2320" y="2527"/>
                    </a:cubicBezTo>
                    <a:cubicBezTo>
                      <a:pt x="2320" y="2527"/>
                      <a:pt x="3655" y="1226"/>
                      <a:pt x="3712" y="835"/>
                    </a:cubicBezTo>
                    <a:cubicBezTo>
                      <a:pt x="3741" y="679"/>
                      <a:pt x="3741" y="415"/>
                      <a:pt x="3954" y="184"/>
                    </a:cubicBezTo>
                    <a:cubicBezTo>
                      <a:pt x="4058" y="75"/>
                      <a:pt x="4604" y="0"/>
                      <a:pt x="4495" y="138"/>
                    </a:cubicBezTo>
                    <a:cubicBezTo>
                      <a:pt x="4345" y="334"/>
                      <a:pt x="4248" y="547"/>
                      <a:pt x="4201" y="817"/>
                    </a:cubicBezTo>
                    <a:cubicBezTo>
                      <a:pt x="4322" y="771"/>
                      <a:pt x="4524" y="628"/>
                      <a:pt x="4576" y="651"/>
                    </a:cubicBezTo>
                    <a:cubicBezTo>
                      <a:pt x="4696" y="708"/>
                      <a:pt x="4449" y="1053"/>
                      <a:pt x="4173" y="1163"/>
                    </a:cubicBezTo>
                    <a:cubicBezTo>
                      <a:pt x="4069" y="1197"/>
                      <a:pt x="2705" y="3447"/>
                      <a:pt x="2320" y="3712"/>
                    </a:cubicBezTo>
                    <a:cubicBezTo>
                      <a:pt x="1888" y="4011"/>
                      <a:pt x="144" y="1134"/>
                      <a:pt x="144" y="1134"/>
                    </a:cubicBezTo>
                    <a:cubicBezTo>
                      <a:pt x="0" y="817"/>
                      <a:pt x="1077" y="392"/>
                      <a:pt x="1220" y="714"/>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a:extLst>
                  <a:ext uri="{FF2B5EF4-FFF2-40B4-BE49-F238E27FC236}">
                    <a16:creationId xmlns:a16="http://schemas.microsoft.com/office/drawing/2014/main" id="{3D601608-4533-778F-DEE4-ACB5C00E76F7}"/>
                  </a:ext>
                </a:extLst>
              </p:cNvPr>
              <p:cNvSpPr/>
              <p:nvPr/>
            </p:nvSpPr>
            <p:spPr>
              <a:xfrm>
                <a:off x="6297861" y="3193156"/>
                <a:ext cx="142523" cy="222816"/>
              </a:xfrm>
              <a:custGeom>
                <a:avLst/>
                <a:gdLst/>
                <a:ahLst/>
                <a:cxnLst/>
                <a:rect l="l" t="t" r="r" b="b"/>
                <a:pathLst>
                  <a:path w="2320" h="3627" extrusionOk="0">
                    <a:moveTo>
                      <a:pt x="1220" y="323"/>
                    </a:moveTo>
                    <a:cubicBezTo>
                      <a:pt x="1364" y="530"/>
                      <a:pt x="1525" y="783"/>
                      <a:pt x="1681" y="1042"/>
                    </a:cubicBezTo>
                    <a:cubicBezTo>
                      <a:pt x="1710" y="1267"/>
                      <a:pt x="1853" y="1497"/>
                      <a:pt x="1940" y="1704"/>
                    </a:cubicBezTo>
                    <a:cubicBezTo>
                      <a:pt x="2118" y="2136"/>
                      <a:pt x="1940" y="2475"/>
                      <a:pt x="2320" y="3333"/>
                    </a:cubicBezTo>
                    <a:cubicBezTo>
                      <a:pt x="1888" y="3626"/>
                      <a:pt x="144" y="749"/>
                      <a:pt x="144" y="749"/>
                    </a:cubicBezTo>
                    <a:cubicBezTo>
                      <a:pt x="0" y="426"/>
                      <a:pt x="1077" y="1"/>
                      <a:pt x="1220" y="323"/>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a:extLst>
                  <a:ext uri="{FF2B5EF4-FFF2-40B4-BE49-F238E27FC236}">
                    <a16:creationId xmlns:a16="http://schemas.microsoft.com/office/drawing/2014/main" id="{EE1BE5CE-C199-2004-683C-934B0E03BDD8}"/>
                  </a:ext>
                </a:extLst>
              </p:cNvPr>
              <p:cNvSpPr/>
              <p:nvPr/>
            </p:nvSpPr>
            <p:spPr>
              <a:xfrm>
                <a:off x="6272428" y="3189839"/>
                <a:ext cx="160216" cy="163165"/>
              </a:xfrm>
              <a:custGeom>
                <a:avLst/>
                <a:gdLst/>
                <a:ahLst/>
                <a:cxnLst/>
                <a:rect l="l" t="t" r="r" b="b"/>
                <a:pathLst>
                  <a:path w="2608" h="2656" extrusionOk="0">
                    <a:moveTo>
                      <a:pt x="966" y="0"/>
                    </a:moveTo>
                    <a:cubicBezTo>
                      <a:pt x="615" y="0"/>
                      <a:pt x="379" y="266"/>
                      <a:pt x="259" y="515"/>
                    </a:cubicBezTo>
                    <a:cubicBezTo>
                      <a:pt x="0" y="1067"/>
                      <a:pt x="328" y="1499"/>
                      <a:pt x="1209" y="2656"/>
                    </a:cubicBezTo>
                    <a:lnTo>
                      <a:pt x="2607" y="1793"/>
                    </a:lnTo>
                    <a:cubicBezTo>
                      <a:pt x="2607" y="1793"/>
                      <a:pt x="1796" y="291"/>
                      <a:pt x="1306" y="78"/>
                    </a:cubicBezTo>
                    <a:cubicBezTo>
                      <a:pt x="1183" y="24"/>
                      <a:pt x="1069" y="0"/>
                      <a:pt x="966" y="0"/>
                    </a:cubicBezTo>
                    <a:close/>
                  </a:path>
                </a:pathLst>
              </a:custGeom>
              <a:solidFill>
                <a:srgbClr val="6FB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a:extLst>
                  <a:ext uri="{FF2B5EF4-FFF2-40B4-BE49-F238E27FC236}">
                    <a16:creationId xmlns:a16="http://schemas.microsoft.com/office/drawing/2014/main" id="{8D760781-A50E-483B-FD69-A6032D7D671D}"/>
                  </a:ext>
                </a:extLst>
              </p:cNvPr>
              <p:cNvSpPr/>
              <p:nvPr/>
            </p:nvSpPr>
            <p:spPr>
              <a:xfrm>
                <a:off x="6272428" y="3180071"/>
                <a:ext cx="160216" cy="172932"/>
              </a:xfrm>
              <a:custGeom>
                <a:avLst/>
                <a:gdLst/>
                <a:ahLst/>
                <a:cxnLst/>
                <a:rect l="l" t="t" r="r" b="b"/>
                <a:pathLst>
                  <a:path w="2608" h="2815" extrusionOk="0">
                    <a:moveTo>
                      <a:pt x="259" y="674"/>
                    </a:moveTo>
                    <a:cubicBezTo>
                      <a:pt x="0" y="1226"/>
                      <a:pt x="328" y="1658"/>
                      <a:pt x="1209" y="2815"/>
                    </a:cubicBezTo>
                    <a:lnTo>
                      <a:pt x="2607" y="1952"/>
                    </a:lnTo>
                    <a:cubicBezTo>
                      <a:pt x="2607" y="1952"/>
                      <a:pt x="1796" y="450"/>
                      <a:pt x="1306" y="237"/>
                    </a:cubicBezTo>
                    <a:cubicBezTo>
                      <a:pt x="765" y="1"/>
                      <a:pt x="414" y="352"/>
                      <a:pt x="259" y="6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a:extLst>
                  <a:ext uri="{FF2B5EF4-FFF2-40B4-BE49-F238E27FC236}">
                    <a16:creationId xmlns:a16="http://schemas.microsoft.com/office/drawing/2014/main" id="{1ECB8EA9-D18D-AA61-FF67-BB8EA7EEE82B}"/>
                  </a:ext>
                </a:extLst>
              </p:cNvPr>
              <p:cNvSpPr/>
              <p:nvPr/>
            </p:nvSpPr>
            <p:spPr>
              <a:xfrm>
                <a:off x="6276974" y="3092775"/>
                <a:ext cx="83180" cy="102224"/>
              </a:xfrm>
              <a:custGeom>
                <a:avLst/>
                <a:gdLst/>
                <a:ahLst/>
                <a:cxnLst/>
                <a:rect l="l" t="t" r="r" b="b"/>
                <a:pathLst>
                  <a:path w="1354" h="1664" extrusionOk="0">
                    <a:moveTo>
                      <a:pt x="1" y="1554"/>
                    </a:moveTo>
                    <a:lnTo>
                      <a:pt x="1186" y="1663"/>
                    </a:lnTo>
                    <a:lnTo>
                      <a:pt x="1353" y="110"/>
                    </a:lnTo>
                    <a:lnTo>
                      <a:pt x="168" y="0"/>
                    </a:ln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a:extLst>
                  <a:ext uri="{FF2B5EF4-FFF2-40B4-BE49-F238E27FC236}">
                    <a16:creationId xmlns:a16="http://schemas.microsoft.com/office/drawing/2014/main" id="{C321074B-3A56-D393-8701-99325109AC18}"/>
                  </a:ext>
                </a:extLst>
              </p:cNvPr>
              <p:cNvSpPr/>
              <p:nvPr/>
            </p:nvSpPr>
            <p:spPr>
              <a:xfrm>
                <a:off x="6287971" y="3093082"/>
                <a:ext cx="71815" cy="84961"/>
              </a:xfrm>
              <a:custGeom>
                <a:avLst/>
                <a:gdLst/>
                <a:ahLst/>
                <a:cxnLst/>
                <a:rect l="l" t="t" r="r" b="b"/>
                <a:pathLst>
                  <a:path w="1169" h="1383" extrusionOk="0">
                    <a:moveTo>
                      <a:pt x="150" y="461"/>
                    </a:moveTo>
                    <a:cubicBezTo>
                      <a:pt x="92" y="346"/>
                      <a:pt x="35" y="231"/>
                      <a:pt x="0" y="1"/>
                    </a:cubicBezTo>
                    <a:lnTo>
                      <a:pt x="1169" y="105"/>
                    </a:lnTo>
                    <a:lnTo>
                      <a:pt x="1030" y="1382"/>
                    </a:lnTo>
                    <a:cubicBezTo>
                      <a:pt x="921" y="1290"/>
                      <a:pt x="392" y="939"/>
                      <a:pt x="150" y="46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a:extLst>
                  <a:ext uri="{FF2B5EF4-FFF2-40B4-BE49-F238E27FC236}">
                    <a16:creationId xmlns:a16="http://schemas.microsoft.com/office/drawing/2014/main" id="{60DAC479-E0F9-6D1B-136B-B1DAA9D1550E}"/>
                  </a:ext>
                </a:extLst>
              </p:cNvPr>
              <p:cNvSpPr/>
              <p:nvPr/>
            </p:nvSpPr>
            <p:spPr>
              <a:xfrm>
                <a:off x="6261063" y="2990612"/>
                <a:ext cx="180059" cy="174345"/>
              </a:xfrm>
              <a:custGeom>
                <a:avLst/>
                <a:gdLst/>
                <a:ahLst/>
                <a:cxnLst/>
                <a:rect l="l" t="t" r="r" b="b"/>
                <a:pathLst>
                  <a:path w="2931" h="2838" extrusionOk="0">
                    <a:moveTo>
                      <a:pt x="369" y="1117"/>
                    </a:moveTo>
                    <a:lnTo>
                      <a:pt x="243" y="478"/>
                    </a:lnTo>
                    <a:lnTo>
                      <a:pt x="1612" y="0"/>
                    </a:lnTo>
                    <a:cubicBezTo>
                      <a:pt x="2027" y="368"/>
                      <a:pt x="2930" y="1611"/>
                      <a:pt x="2274" y="2239"/>
                    </a:cubicBezTo>
                    <a:cubicBezTo>
                      <a:pt x="1641" y="2837"/>
                      <a:pt x="611" y="2383"/>
                      <a:pt x="502" y="1813"/>
                    </a:cubicBezTo>
                    <a:lnTo>
                      <a:pt x="490" y="1755"/>
                    </a:lnTo>
                    <a:cubicBezTo>
                      <a:pt x="444" y="1773"/>
                      <a:pt x="398" y="1778"/>
                      <a:pt x="346" y="1773"/>
                    </a:cubicBezTo>
                    <a:cubicBezTo>
                      <a:pt x="151" y="1755"/>
                      <a:pt x="1" y="1600"/>
                      <a:pt x="12" y="1422"/>
                    </a:cubicBezTo>
                    <a:cubicBezTo>
                      <a:pt x="30" y="1255"/>
                      <a:pt x="185" y="1122"/>
                      <a:pt x="369" y="1117"/>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a:extLst>
                  <a:ext uri="{FF2B5EF4-FFF2-40B4-BE49-F238E27FC236}">
                    <a16:creationId xmlns:a16="http://schemas.microsoft.com/office/drawing/2014/main" id="{6F43D3DD-CA23-0BE1-9FD4-0E1589F90201}"/>
                  </a:ext>
                </a:extLst>
              </p:cNvPr>
              <p:cNvSpPr/>
              <p:nvPr/>
            </p:nvSpPr>
            <p:spPr>
              <a:xfrm>
                <a:off x="6244107" y="3489078"/>
                <a:ext cx="200516" cy="614878"/>
              </a:xfrm>
              <a:custGeom>
                <a:avLst/>
                <a:gdLst/>
                <a:ahLst/>
                <a:cxnLst/>
                <a:rect l="l" t="t" r="r" b="b"/>
                <a:pathLst>
                  <a:path w="3264" h="10009" extrusionOk="0">
                    <a:moveTo>
                      <a:pt x="2447" y="271"/>
                    </a:moveTo>
                    <a:lnTo>
                      <a:pt x="3160" y="4455"/>
                    </a:lnTo>
                    <a:lnTo>
                      <a:pt x="3264" y="10008"/>
                    </a:lnTo>
                    <a:lnTo>
                      <a:pt x="2234" y="9927"/>
                    </a:lnTo>
                    <a:lnTo>
                      <a:pt x="1411" y="539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a:extLst>
                  <a:ext uri="{FF2B5EF4-FFF2-40B4-BE49-F238E27FC236}">
                    <a16:creationId xmlns:a16="http://schemas.microsoft.com/office/drawing/2014/main" id="{2076A22C-5C56-DF03-58F4-409799F7A5F2}"/>
                  </a:ext>
                </a:extLst>
              </p:cNvPr>
              <p:cNvSpPr/>
              <p:nvPr/>
            </p:nvSpPr>
            <p:spPr>
              <a:xfrm>
                <a:off x="6244107" y="3489078"/>
                <a:ext cx="154564" cy="611315"/>
              </a:xfrm>
              <a:custGeom>
                <a:avLst/>
                <a:gdLst/>
                <a:ahLst/>
                <a:cxnLst/>
                <a:rect l="l" t="t" r="r" b="b"/>
                <a:pathLst>
                  <a:path w="2516" h="9951" extrusionOk="0">
                    <a:moveTo>
                      <a:pt x="1439" y="196"/>
                    </a:moveTo>
                    <a:lnTo>
                      <a:pt x="2372" y="4397"/>
                    </a:lnTo>
                    <a:lnTo>
                      <a:pt x="2516" y="9950"/>
                    </a:lnTo>
                    <a:lnTo>
                      <a:pt x="2234" y="9927"/>
                    </a:lnTo>
                    <a:lnTo>
                      <a:pt x="1411" y="539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a:extLst>
                  <a:ext uri="{FF2B5EF4-FFF2-40B4-BE49-F238E27FC236}">
                    <a16:creationId xmlns:a16="http://schemas.microsoft.com/office/drawing/2014/main" id="{1E8D4559-E1CC-144A-39AD-1DCFDA07A3DD}"/>
                  </a:ext>
                </a:extLst>
              </p:cNvPr>
              <p:cNvSpPr/>
              <p:nvPr/>
            </p:nvSpPr>
            <p:spPr>
              <a:xfrm>
                <a:off x="6139855" y="3523726"/>
                <a:ext cx="208625" cy="597185"/>
              </a:xfrm>
              <a:custGeom>
                <a:avLst/>
                <a:gdLst/>
                <a:ahLst/>
                <a:cxnLst/>
                <a:rect l="l" t="t" r="r" b="b"/>
                <a:pathLst>
                  <a:path w="3396" h="9721" extrusionOk="0">
                    <a:moveTo>
                      <a:pt x="3395" y="0"/>
                    </a:moveTo>
                    <a:lnTo>
                      <a:pt x="3309" y="4518"/>
                    </a:lnTo>
                    <a:lnTo>
                      <a:pt x="1065" y="9720"/>
                    </a:lnTo>
                    <a:lnTo>
                      <a:pt x="0" y="9289"/>
                    </a:lnTo>
                    <a:lnTo>
                      <a:pt x="1439" y="4052"/>
                    </a:lnTo>
                    <a:lnTo>
                      <a:pt x="1024" y="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a:extLst>
                  <a:ext uri="{FF2B5EF4-FFF2-40B4-BE49-F238E27FC236}">
                    <a16:creationId xmlns:a16="http://schemas.microsoft.com/office/drawing/2014/main" id="{1B68F605-D3FB-20A2-5152-7745726ED084}"/>
                  </a:ext>
                </a:extLst>
              </p:cNvPr>
              <p:cNvSpPr/>
              <p:nvPr/>
            </p:nvSpPr>
            <p:spPr>
              <a:xfrm>
                <a:off x="6206264" y="2933664"/>
                <a:ext cx="186386" cy="142155"/>
              </a:xfrm>
              <a:custGeom>
                <a:avLst/>
                <a:gdLst/>
                <a:ahLst/>
                <a:cxnLst/>
                <a:rect l="l" t="t" r="r" b="b"/>
                <a:pathLst>
                  <a:path w="3034" h="2314" extrusionOk="0">
                    <a:moveTo>
                      <a:pt x="1549" y="1692"/>
                    </a:moveTo>
                    <a:cubicBezTo>
                      <a:pt x="1612" y="1762"/>
                      <a:pt x="1814" y="1957"/>
                      <a:pt x="1699" y="2285"/>
                    </a:cubicBezTo>
                    <a:lnTo>
                      <a:pt x="1532" y="2314"/>
                    </a:lnTo>
                    <a:cubicBezTo>
                      <a:pt x="1532" y="2314"/>
                      <a:pt x="1227" y="1934"/>
                      <a:pt x="927" y="2251"/>
                    </a:cubicBezTo>
                    <a:cubicBezTo>
                      <a:pt x="312" y="2314"/>
                      <a:pt x="1" y="1238"/>
                      <a:pt x="553" y="1059"/>
                    </a:cubicBezTo>
                    <a:cubicBezTo>
                      <a:pt x="645" y="294"/>
                      <a:pt x="1417" y="1"/>
                      <a:pt x="2165" y="81"/>
                    </a:cubicBezTo>
                    <a:cubicBezTo>
                      <a:pt x="2924" y="156"/>
                      <a:pt x="3034" y="1123"/>
                      <a:pt x="2677" y="1146"/>
                    </a:cubicBezTo>
                    <a:cubicBezTo>
                      <a:pt x="1497" y="1238"/>
                      <a:pt x="1382" y="1318"/>
                      <a:pt x="1549" y="1692"/>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9">
                <a:extLst>
                  <a:ext uri="{FF2B5EF4-FFF2-40B4-BE49-F238E27FC236}">
                    <a16:creationId xmlns:a16="http://schemas.microsoft.com/office/drawing/2014/main" id="{1F9B7330-807F-428F-F988-AD20751B8240}"/>
                  </a:ext>
                </a:extLst>
              </p:cNvPr>
              <p:cNvSpPr/>
              <p:nvPr/>
            </p:nvSpPr>
            <p:spPr>
              <a:xfrm>
                <a:off x="6181568" y="3159921"/>
                <a:ext cx="258447" cy="444464"/>
              </a:xfrm>
              <a:custGeom>
                <a:avLst/>
                <a:gdLst/>
                <a:ahLst/>
                <a:cxnLst/>
                <a:rect l="l" t="t" r="r" b="b"/>
                <a:pathLst>
                  <a:path w="4207" h="7235" extrusionOk="0">
                    <a:moveTo>
                      <a:pt x="213" y="6987"/>
                    </a:moveTo>
                    <a:cubicBezTo>
                      <a:pt x="673" y="7234"/>
                      <a:pt x="4207" y="6653"/>
                      <a:pt x="4207" y="6653"/>
                    </a:cubicBezTo>
                    <a:cubicBezTo>
                      <a:pt x="4207" y="6653"/>
                      <a:pt x="4000" y="1675"/>
                      <a:pt x="2768" y="288"/>
                    </a:cubicBezTo>
                    <a:cubicBezTo>
                      <a:pt x="2354" y="559"/>
                      <a:pt x="2026" y="283"/>
                      <a:pt x="1611" y="1"/>
                    </a:cubicBezTo>
                    <a:cubicBezTo>
                      <a:pt x="783" y="340"/>
                      <a:pt x="345" y="1048"/>
                      <a:pt x="265" y="1549"/>
                    </a:cubicBezTo>
                    <a:cubicBezTo>
                      <a:pt x="0" y="3102"/>
                      <a:pt x="167" y="5399"/>
                      <a:pt x="213" y="69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9">
                <a:extLst>
                  <a:ext uri="{FF2B5EF4-FFF2-40B4-BE49-F238E27FC236}">
                    <a16:creationId xmlns:a16="http://schemas.microsoft.com/office/drawing/2014/main" id="{8F91FBA6-740F-1C47-9F99-73A0730DBA8C}"/>
                  </a:ext>
                </a:extLst>
              </p:cNvPr>
              <p:cNvSpPr/>
              <p:nvPr/>
            </p:nvSpPr>
            <p:spPr>
              <a:xfrm>
                <a:off x="6181568" y="3201757"/>
                <a:ext cx="135459" cy="391448"/>
              </a:xfrm>
              <a:custGeom>
                <a:avLst/>
                <a:gdLst/>
                <a:ahLst/>
                <a:cxnLst/>
                <a:rect l="l" t="t" r="r" b="b"/>
                <a:pathLst>
                  <a:path w="2205" h="6372" extrusionOk="0">
                    <a:moveTo>
                      <a:pt x="1026" y="1"/>
                    </a:moveTo>
                    <a:cubicBezTo>
                      <a:pt x="964" y="1"/>
                      <a:pt x="885" y="127"/>
                      <a:pt x="831" y="127"/>
                    </a:cubicBezTo>
                    <a:cubicBezTo>
                      <a:pt x="822" y="127"/>
                      <a:pt x="813" y="123"/>
                      <a:pt x="806" y="114"/>
                    </a:cubicBezTo>
                    <a:cubicBezTo>
                      <a:pt x="460" y="448"/>
                      <a:pt x="317" y="557"/>
                      <a:pt x="265" y="868"/>
                    </a:cubicBezTo>
                    <a:cubicBezTo>
                      <a:pt x="0" y="2421"/>
                      <a:pt x="167" y="4718"/>
                      <a:pt x="213" y="6306"/>
                    </a:cubicBezTo>
                    <a:cubicBezTo>
                      <a:pt x="295" y="6347"/>
                      <a:pt x="516" y="6372"/>
                      <a:pt x="787" y="6372"/>
                    </a:cubicBezTo>
                    <a:cubicBezTo>
                      <a:pt x="971" y="6372"/>
                      <a:pt x="1179" y="6360"/>
                      <a:pt x="1381" y="6335"/>
                    </a:cubicBezTo>
                    <a:cubicBezTo>
                      <a:pt x="1191" y="5529"/>
                      <a:pt x="1047" y="4269"/>
                      <a:pt x="1209" y="3383"/>
                    </a:cubicBezTo>
                    <a:cubicBezTo>
                      <a:pt x="1399" y="2329"/>
                      <a:pt x="2204" y="804"/>
                      <a:pt x="1053" y="10"/>
                    </a:cubicBezTo>
                    <a:cubicBezTo>
                      <a:pt x="1045" y="4"/>
                      <a:pt x="1036" y="1"/>
                      <a:pt x="1026" y="1"/>
                    </a:cubicBez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9">
                <a:extLst>
                  <a:ext uri="{FF2B5EF4-FFF2-40B4-BE49-F238E27FC236}">
                    <a16:creationId xmlns:a16="http://schemas.microsoft.com/office/drawing/2014/main" id="{BB04EA4F-E050-474A-35C8-5775EA644835}"/>
                  </a:ext>
                </a:extLst>
              </p:cNvPr>
              <p:cNvSpPr/>
              <p:nvPr/>
            </p:nvSpPr>
            <p:spPr>
              <a:xfrm>
                <a:off x="6381288" y="4099598"/>
                <a:ext cx="142892" cy="55965"/>
              </a:xfrm>
              <a:custGeom>
                <a:avLst/>
                <a:gdLst/>
                <a:ahLst/>
                <a:cxnLst/>
                <a:rect l="l" t="t" r="r" b="b"/>
                <a:pathLst>
                  <a:path w="2326" h="911" extrusionOk="0">
                    <a:moveTo>
                      <a:pt x="81" y="1"/>
                    </a:moveTo>
                    <a:cubicBezTo>
                      <a:pt x="81" y="1"/>
                      <a:pt x="1" y="525"/>
                      <a:pt x="1" y="818"/>
                    </a:cubicBezTo>
                    <a:lnTo>
                      <a:pt x="1244" y="910"/>
                    </a:lnTo>
                    <a:lnTo>
                      <a:pt x="2285" y="784"/>
                    </a:lnTo>
                    <a:cubicBezTo>
                      <a:pt x="2285" y="784"/>
                      <a:pt x="2326" y="329"/>
                      <a:pt x="1727" y="358"/>
                    </a:cubicBezTo>
                    <a:cubicBezTo>
                      <a:pt x="933" y="404"/>
                      <a:pt x="835" y="53"/>
                      <a:pt x="835"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a:extLst>
                  <a:ext uri="{FF2B5EF4-FFF2-40B4-BE49-F238E27FC236}">
                    <a16:creationId xmlns:a16="http://schemas.microsoft.com/office/drawing/2014/main" id="{F9CD355E-FB61-0F5B-7256-556B5BFC9D80}"/>
                  </a:ext>
                </a:extLst>
              </p:cNvPr>
              <p:cNvSpPr/>
              <p:nvPr/>
            </p:nvSpPr>
            <p:spPr>
              <a:xfrm>
                <a:off x="6128490" y="3271667"/>
                <a:ext cx="110026" cy="379407"/>
              </a:xfrm>
              <a:custGeom>
                <a:avLst/>
                <a:gdLst/>
                <a:ahLst/>
                <a:cxnLst/>
                <a:rect l="l" t="t" r="r" b="b"/>
                <a:pathLst>
                  <a:path w="1791" h="6176" extrusionOk="0">
                    <a:moveTo>
                      <a:pt x="358" y="5266"/>
                    </a:moveTo>
                    <a:cubicBezTo>
                      <a:pt x="369" y="5208"/>
                      <a:pt x="358" y="5133"/>
                      <a:pt x="346" y="5053"/>
                    </a:cubicBezTo>
                    <a:lnTo>
                      <a:pt x="346" y="5053"/>
                    </a:lnTo>
                    <a:cubicBezTo>
                      <a:pt x="317" y="4909"/>
                      <a:pt x="312" y="4771"/>
                      <a:pt x="312" y="4771"/>
                    </a:cubicBezTo>
                    <a:cubicBezTo>
                      <a:pt x="225" y="4029"/>
                      <a:pt x="1" y="2083"/>
                      <a:pt x="30" y="1767"/>
                    </a:cubicBezTo>
                    <a:cubicBezTo>
                      <a:pt x="47" y="1525"/>
                      <a:pt x="479" y="691"/>
                      <a:pt x="858" y="0"/>
                    </a:cubicBezTo>
                    <a:cubicBezTo>
                      <a:pt x="1163" y="340"/>
                      <a:pt x="1503" y="656"/>
                      <a:pt x="1750" y="1053"/>
                    </a:cubicBezTo>
                    <a:lnTo>
                      <a:pt x="1791" y="1117"/>
                    </a:lnTo>
                    <a:lnTo>
                      <a:pt x="1008" y="2014"/>
                    </a:lnTo>
                    <a:lnTo>
                      <a:pt x="858" y="4995"/>
                    </a:lnTo>
                    <a:cubicBezTo>
                      <a:pt x="870" y="5030"/>
                      <a:pt x="887" y="5064"/>
                      <a:pt x="904" y="5082"/>
                    </a:cubicBezTo>
                    <a:cubicBezTo>
                      <a:pt x="1066" y="5226"/>
                      <a:pt x="1158" y="5496"/>
                      <a:pt x="1163" y="5651"/>
                    </a:cubicBezTo>
                    <a:cubicBezTo>
                      <a:pt x="1163" y="5715"/>
                      <a:pt x="1025" y="5640"/>
                      <a:pt x="985" y="5600"/>
                    </a:cubicBezTo>
                    <a:cubicBezTo>
                      <a:pt x="979" y="5669"/>
                      <a:pt x="1094" y="6002"/>
                      <a:pt x="1094" y="6037"/>
                    </a:cubicBezTo>
                    <a:cubicBezTo>
                      <a:pt x="1089" y="6112"/>
                      <a:pt x="1037" y="6169"/>
                      <a:pt x="968" y="6169"/>
                    </a:cubicBezTo>
                    <a:cubicBezTo>
                      <a:pt x="737" y="6175"/>
                      <a:pt x="461" y="5997"/>
                      <a:pt x="415" y="5864"/>
                    </a:cubicBezTo>
                    <a:cubicBezTo>
                      <a:pt x="375" y="5766"/>
                      <a:pt x="317" y="5536"/>
                      <a:pt x="358" y="5266"/>
                    </a:cubicBezTo>
                    <a:close/>
                  </a:path>
                </a:pathLst>
              </a:custGeom>
              <a:solidFill>
                <a:srgbClr val="6E3E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a:extLst>
                  <a:ext uri="{FF2B5EF4-FFF2-40B4-BE49-F238E27FC236}">
                    <a16:creationId xmlns:a16="http://schemas.microsoft.com/office/drawing/2014/main" id="{28358699-8283-3484-04C4-E50487C81C2D}"/>
                  </a:ext>
                </a:extLst>
              </p:cNvPr>
              <p:cNvSpPr/>
              <p:nvPr/>
            </p:nvSpPr>
            <p:spPr>
              <a:xfrm>
                <a:off x="6162462" y="3271667"/>
                <a:ext cx="76422" cy="281115"/>
              </a:xfrm>
              <a:custGeom>
                <a:avLst/>
                <a:gdLst/>
                <a:ahLst/>
                <a:cxnLst/>
                <a:rect l="l" t="t" r="r" b="b"/>
                <a:pathLst>
                  <a:path w="1244" h="4576" extrusionOk="0">
                    <a:moveTo>
                      <a:pt x="323" y="4575"/>
                    </a:moveTo>
                    <a:cubicBezTo>
                      <a:pt x="288" y="4403"/>
                      <a:pt x="213" y="2895"/>
                      <a:pt x="150" y="2360"/>
                    </a:cubicBezTo>
                    <a:cubicBezTo>
                      <a:pt x="81" y="1784"/>
                      <a:pt x="121" y="1456"/>
                      <a:pt x="144" y="915"/>
                    </a:cubicBezTo>
                    <a:cubicBezTo>
                      <a:pt x="150" y="777"/>
                      <a:pt x="69" y="662"/>
                      <a:pt x="0" y="576"/>
                    </a:cubicBezTo>
                    <a:cubicBezTo>
                      <a:pt x="104" y="380"/>
                      <a:pt x="208" y="190"/>
                      <a:pt x="311" y="0"/>
                    </a:cubicBezTo>
                    <a:cubicBezTo>
                      <a:pt x="616" y="340"/>
                      <a:pt x="956" y="656"/>
                      <a:pt x="1203" y="1053"/>
                    </a:cubicBezTo>
                    <a:lnTo>
                      <a:pt x="1243" y="1117"/>
                    </a:lnTo>
                    <a:lnTo>
                      <a:pt x="461" y="2014"/>
                    </a:lnTo>
                    <a:close/>
                  </a:path>
                </a:pathLst>
              </a:custGeom>
              <a:solidFill>
                <a:srgbClr val="0C343D">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9">
                <a:extLst>
                  <a:ext uri="{FF2B5EF4-FFF2-40B4-BE49-F238E27FC236}">
                    <a16:creationId xmlns:a16="http://schemas.microsoft.com/office/drawing/2014/main" id="{9014D4EB-6FED-F066-0B43-8613731FA7F4}"/>
                  </a:ext>
                </a:extLst>
              </p:cNvPr>
              <p:cNvSpPr/>
              <p:nvPr/>
            </p:nvSpPr>
            <p:spPr>
              <a:xfrm>
                <a:off x="6144770" y="3196719"/>
                <a:ext cx="162673" cy="177540"/>
              </a:xfrm>
              <a:custGeom>
                <a:avLst/>
                <a:gdLst/>
                <a:ahLst/>
                <a:cxnLst/>
                <a:rect l="l" t="t" r="r" b="b"/>
                <a:pathLst>
                  <a:path w="2648" h="2890" extrusionOk="0">
                    <a:moveTo>
                      <a:pt x="1785" y="40"/>
                    </a:moveTo>
                    <a:cubicBezTo>
                      <a:pt x="1129" y="0"/>
                      <a:pt x="824" y="489"/>
                      <a:pt x="1" y="1824"/>
                    </a:cubicBezTo>
                    <a:lnTo>
                      <a:pt x="1405" y="2889"/>
                    </a:lnTo>
                    <a:cubicBezTo>
                      <a:pt x="1405" y="2889"/>
                      <a:pt x="2596" y="1485"/>
                      <a:pt x="2619" y="921"/>
                    </a:cubicBezTo>
                    <a:cubicBezTo>
                      <a:pt x="2648" y="288"/>
                      <a:pt x="2164" y="63"/>
                      <a:pt x="178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9">
                <a:extLst>
                  <a:ext uri="{FF2B5EF4-FFF2-40B4-BE49-F238E27FC236}">
                    <a16:creationId xmlns:a16="http://schemas.microsoft.com/office/drawing/2014/main" id="{F6211621-A620-E4D3-51A0-093C7A16F368}"/>
                  </a:ext>
                </a:extLst>
              </p:cNvPr>
              <p:cNvSpPr/>
              <p:nvPr/>
            </p:nvSpPr>
            <p:spPr>
              <a:xfrm>
                <a:off x="7545817" y="3489078"/>
                <a:ext cx="383646" cy="379407"/>
              </a:xfrm>
              <a:custGeom>
                <a:avLst/>
                <a:gdLst/>
                <a:ahLst/>
                <a:cxnLst/>
                <a:rect l="l" t="t" r="r" b="b"/>
                <a:pathLst>
                  <a:path w="6245" h="6176" extrusionOk="0">
                    <a:moveTo>
                      <a:pt x="5157" y="6175"/>
                    </a:moveTo>
                    <a:lnTo>
                      <a:pt x="6245" y="1865"/>
                    </a:lnTo>
                    <a:cubicBezTo>
                      <a:pt x="5221" y="1514"/>
                      <a:pt x="4352" y="858"/>
                      <a:pt x="3724" y="0"/>
                    </a:cubicBezTo>
                    <a:lnTo>
                      <a:pt x="1" y="2406"/>
                    </a:lnTo>
                    <a:cubicBezTo>
                      <a:pt x="1227" y="4184"/>
                      <a:pt x="3040" y="5537"/>
                      <a:pt x="5157" y="6175"/>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9">
                <a:extLst>
                  <a:ext uri="{FF2B5EF4-FFF2-40B4-BE49-F238E27FC236}">
                    <a16:creationId xmlns:a16="http://schemas.microsoft.com/office/drawing/2014/main" id="{3C23B675-BC8A-7FFF-94D1-DA85732F75D4}"/>
                  </a:ext>
                </a:extLst>
              </p:cNvPr>
              <p:cNvSpPr/>
              <p:nvPr/>
            </p:nvSpPr>
            <p:spPr>
              <a:xfrm>
                <a:off x="7750881" y="2706669"/>
                <a:ext cx="876826" cy="693389"/>
              </a:xfrm>
              <a:custGeom>
                <a:avLst/>
                <a:gdLst/>
                <a:ahLst/>
                <a:cxnLst/>
                <a:rect l="l" t="t" r="r" b="b"/>
                <a:pathLst>
                  <a:path w="14273" h="11287" extrusionOk="0">
                    <a:moveTo>
                      <a:pt x="14273" y="9658"/>
                    </a:moveTo>
                    <a:cubicBezTo>
                      <a:pt x="14273" y="4334"/>
                      <a:pt x="9939" y="1"/>
                      <a:pt x="4610" y="1"/>
                    </a:cubicBezTo>
                    <a:cubicBezTo>
                      <a:pt x="2941" y="1"/>
                      <a:pt x="1365" y="421"/>
                      <a:pt x="1" y="1175"/>
                    </a:cubicBezTo>
                    <a:lnTo>
                      <a:pt x="2308" y="4967"/>
                    </a:lnTo>
                    <a:cubicBezTo>
                      <a:pt x="3005" y="4628"/>
                      <a:pt x="3782" y="4438"/>
                      <a:pt x="4610" y="4438"/>
                    </a:cubicBezTo>
                    <a:cubicBezTo>
                      <a:pt x="7494" y="4438"/>
                      <a:pt x="9830" y="6774"/>
                      <a:pt x="9830" y="9658"/>
                    </a:cubicBezTo>
                    <a:cubicBezTo>
                      <a:pt x="9830" y="9876"/>
                      <a:pt x="9818" y="10083"/>
                      <a:pt x="9795" y="10291"/>
                    </a:cubicBezTo>
                    <a:lnTo>
                      <a:pt x="14135" y="11286"/>
                    </a:lnTo>
                    <a:cubicBezTo>
                      <a:pt x="14221" y="10762"/>
                      <a:pt x="14273" y="10216"/>
                      <a:pt x="14273" y="9658"/>
                    </a:cubicBezTo>
                    <a:close/>
                  </a:path>
                </a:pathLst>
              </a:custGeom>
              <a:solidFill>
                <a:srgbClr val="D9EAD3">
                  <a:alpha val="42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9">
                <a:extLst>
                  <a:ext uri="{FF2B5EF4-FFF2-40B4-BE49-F238E27FC236}">
                    <a16:creationId xmlns:a16="http://schemas.microsoft.com/office/drawing/2014/main" id="{F00C4190-687A-07F5-C4B3-18DCF842FED6}"/>
                  </a:ext>
                </a:extLst>
              </p:cNvPr>
              <p:cNvSpPr/>
              <p:nvPr/>
            </p:nvSpPr>
            <p:spPr>
              <a:xfrm>
                <a:off x="7415025" y="2670608"/>
                <a:ext cx="1263974" cy="1263605"/>
              </a:xfrm>
              <a:custGeom>
                <a:avLst/>
                <a:gdLst/>
                <a:ahLst/>
                <a:cxnLst/>
                <a:rect l="l" t="t" r="r" b="b"/>
                <a:pathLst>
                  <a:path w="20575" h="20569" extrusionOk="0">
                    <a:moveTo>
                      <a:pt x="10285" y="2406"/>
                    </a:moveTo>
                    <a:cubicBezTo>
                      <a:pt x="5859" y="2406"/>
                      <a:pt x="2262" y="6003"/>
                      <a:pt x="2262" y="10429"/>
                    </a:cubicBezTo>
                    <a:cubicBezTo>
                      <a:pt x="2262" y="14848"/>
                      <a:pt x="5859" y="18445"/>
                      <a:pt x="10285" y="18445"/>
                    </a:cubicBezTo>
                    <a:cubicBezTo>
                      <a:pt x="14710" y="18445"/>
                      <a:pt x="18307" y="14848"/>
                      <a:pt x="18307" y="10429"/>
                    </a:cubicBezTo>
                    <a:cubicBezTo>
                      <a:pt x="18307" y="6003"/>
                      <a:pt x="14710" y="2406"/>
                      <a:pt x="10285" y="2406"/>
                    </a:cubicBezTo>
                    <a:close/>
                    <a:moveTo>
                      <a:pt x="10285" y="18347"/>
                    </a:moveTo>
                    <a:cubicBezTo>
                      <a:pt x="5917" y="18347"/>
                      <a:pt x="2366" y="14791"/>
                      <a:pt x="2366" y="10429"/>
                    </a:cubicBezTo>
                    <a:cubicBezTo>
                      <a:pt x="2366" y="6061"/>
                      <a:pt x="5917" y="2504"/>
                      <a:pt x="10285" y="2504"/>
                    </a:cubicBezTo>
                    <a:cubicBezTo>
                      <a:pt x="14652" y="2504"/>
                      <a:pt x="18203" y="6061"/>
                      <a:pt x="18203" y="10429"/>
                    </a:cubicBezTo>
                    <a:cubicBezTo>
                      <a:pt x="18203" y="14791"/>
                      <a:pt x="14652" y="18347"/>
                      <a:pt x="10285" y="18347"/>
                    </a:cubicBezTo>
                    <a:close/>
                    <a:moveTo>
                      <a:pt x="10388" y="1451"/>
                    </a:moveTo>
                    <a:lnTo>
                      <a:pt x="10192" y="1451"/>
                    </a:lnTo>
                    <a:lnTo>
                      <a:pt x="10192" y="1"/>
                    </a:lnTo>
                    <a:lnTo>
                      <a:pt x="10388" y="1"/>
                    </a:lnTo>
                    <a:close/>
                    <a:moveTo>
                      <a:pt x="10187" y="19124"/>
                    </a:moveTo>
                    <a:lnTo>
                      <a:pt x="10377" y="19124"/>
                    </a:lnTo>
                    <a:lnTo>
                      <a:pt x="10377" y="20569"/>
                    </a:lnTo>
                    <a:lnTo>
                      <a:pt x="10187" y="20569"/>
                    </a:lnTo>
                    <a:close/>
                    <a:moveTo>
                      <a:pt x="9416" y="1486"/>
                    </a:moveTo>
                    <a:lnTo>
                      <a:pt x="9283" y="47"/>
                    </a:lnTo>
                    <a:lnTo>
                      <a:pt x="9479" y="30"/>
                    </a:lnTo>
                    <a:lnTo>
                      <a:pt x="9611" y="1468"/>
                    </a:lnTo>
                    <a:close/>
                    <a:moveTo>
                      <a:pt x="11154" y="19078"/>
                    </a:moveTo>
                    <a:lnTo>
                      <a:pt x="11286" y="20517"/>
                    </a:lnTo>
                    <a:lnTo>
                      <a:pt x="11090" y="20534"/>
                    </a:lnTo>
                    <a:lnTo>
                      <a:pt x="10964" y="19095"/>
                    </a:lnTo>
                    <a:close/>
                    <a:moveTo>
                      <a:pt x="8650" y="1601"/>
                    </a:moveTo>
                    <a:lnTo>
                      <a:pt x="8403" y="174"/>
                    </a:lnTo>
                    <a:lnTo>
                      <a:pt x="8593" y="139"/>
                    </a:lnTo>
                    <a:lnTo>
                      <a:pt x="8846" y="1566"/>
                    </a:lnTo>
                    <a:close/>
                    <a:moveTo>
                      <a:pt x="11919" y="18975"/>
                    </a:moveTo>
                    <a:lnTo>
                      <a:pt x="12172" y="20396"/>
                    </a:lnTo>
                    <a:lnTo>
                      <a:pt x="11976" y="20431"/>
                    </a:lnTo>
                    <a:lnTo>
                      <a:pt x="11723" y="19009"/>
                    </a:lnTo>
                    <a:close/>
                    <a:moveTo>
                      <a:pt x="7902" y="1773"/>
                    </a:moveTo>
                    <a:lnTo>
                      <a:pt x="7528" y="375"/>
                    </a:lnTo>
                    <a:lnTo>
                      <a:pt x="7718" y="329"/>
                    </a:lnTo>
                    <a:lnTo>
                      <a:pt x="8092" y="1722"/>
                    </a:lnTo>
                    <a:close/>
                    <a:moveTo>
                      <a:pt x="12667" y="18802"/>
                    </a:moveTo>
                    <a:lnTo>
                      <a:pt x="13041" y="20195"/>
                    </a:lnTo>
                    <a:lnTo>
                      <a:pt x="12851" y="20246"/>
                    </a:lnTo>
                    <a:lnTo>
                      <a:pt x="12477" y="18848"/>
                    </a:lnTo>
                    <a:close/>
                    <a:moveTo>
                      <a:pt x="7171" y="2009"/>
                    </a:moveTo>
                    <a:lnTo>
                      <a:pt x="6676" y="651"/>
                    </a:lnTo>
                    <a:lnTo>
                      <a:pt x="6860" y="588"/>
                    </a:lnTo>
                    <a:lnTo>
                      <a:pt x="7355" y="1946"/>
                    </a:lnTo>
                    <a:close/>
                    <a:moveTo>
                      <a:pt x="13398" y="18555"/>
                    </a:moveTo>
                    <a:lnTo>
                      <a:pt x="13899" y="19913"/>
                    </a:lnTo>
                    <a:lnTo>
                      <a:pt x="13709" y="19982"/>
                    </a:lnTo>
                    <a:lnTo>
                      <a:pt x="13214" y="18618"/>
                    </a:lnTo>
                    <a:close/>
                    <a:moveTo>
                      <a:pt x="6458" y="2314"/>
                    </a:moveTo>
                    <a:lnTo>
                      <a:pt x="5848" y="1002"/>
                    </a:lnTo>
                    <a:lnTo>
                      <a:pt x="6026" y="916"/>
                    </a:lnTo>
                    <a:lnTo>
                      <a:pt x="6636" y="2228"/>
                    </a:lnTo>
                    <a:close/>
                    <a:moveTo>
                      <a:pt x="14112" y="18255"/>
                    </a:moveTo>
                    <a:lnTo>
                      <a:pt x="14722" y="19562"/>
                    </a:lnTo>
                    <a:lnTo>
                      <a:pt x="14543" y="19648"/>
                    </a:lnTo>
                    <a:lnTo>
                      <a:pt x="13933" y="18342"/>
                    </a:lnTo>
                    <a:close/>
                    <a:moveTo>
                      <a:pt x="5784" y="2677"/>
                    </a:moveTo>
                    <a:lnTo>
                      <a:pt x="5065" y="1428"/>
                    </a:lnTo>
                    <a:lnTo>
                      <a:pt x="5238" y="1325"/>
                    </a:lnTo>
                    <a:lnTo>
                      <a:pt x="5957" y="2579"/>
                    </a:lnTo>
                    <a:close/>
                    <a:moveTo>
                      <a:pt x="14791" y="17893"/>
                    </a:moveTo>
                    <a:lnTo>
                      <a:pt x="15510" y="19147"/>
                    </a:lnTo>
                    <a:lnTo>
                      <a:pt x="15332" y="19245"/>
                    </a:lnTo>
                    <a:lnTo>
                      <a:pt x="14612" y="17996"/>
                    </a:lnTo>
                    <a:close/>
                    <a:moveTo>
                      <a:pt x="5134" y="3103"/>
                    </a:moveTo>
                    <a:lnTo>
                      <a:pt x="4305" y="1923"/>
                    </a:lnTo>
                    <a:lnTo>
                      <a:pt x="4466" y="1808"/>
                    </a:lnTo>
                    <a:lnTo>
                      <a:pt x="5295" y="2988"/>
                    </a:lnTo>
                    <a:close/>
                    <a:moveTo>
                      <a:pt x="15435" y="17467"/>
                    </a:moveTo>
                    <a:lnTo>
                      <a:pt x="16264" y="18647"/>
                    </a:lnTo>
                    <a:lnTo>
                      <a:pt x="16103" y="18762"/>
                    </a:lnTo>
                    <a:lnTo>
                      <a:pt x="15280" y="17582"/>
                    </a:lnTo>
                    <a:close/>
                    <a:moveTo>
                      <a:pt x="4530" y="3580"/>
                    </a:moveTo>
                    <a:lnTo>
                      <a:pt x="3603" y="2470"/>
                    </a:lnTo>
                    <a:lnTo>
                      <a:pt x="3753" y="2343"/>
                    </a:lnTo>
                    <a:lnTo>
                      <a:pt x="4679" y="3448"/>
                    </a:lnTo>
                    <a:close/>
                    <a:moveTo>
                      <a:pt x="16039" y="16995"/>
                    </a:moveTo>
                    <a:lnTo>
                      <a:pt x="16966" y="18100"/>
                    </a:lnTo>
                    <a:lnTo>
                      <a:pt x="16816" y="18232"/>
                    </a:lnTo>
                    <a:lnTo>
                      <a:pt x="15890" y="17122"/>
                    </a:lnTo>
                    <a:close/>
                    <a:moveTo>
                      <a:pt x="3960" y="4104"/>
                    </a:moveTo>
                    <a:lnTo>
                      <a:pt x="2941" y="3080"/>
                    </a:lnTo>
                    <a:lnTo>
                      <a:pt x="3080" y="2947"/>
                    </a:lnTo>
                    <a:lnTo>
                      <a:pt x="4098" y="3966"/>
                    </a:lnTo>
                    <a:close/>
                    <a:moveTo>
                      <a:pt x="16609" y="16460"/>
                    </a:moveTo>
                    <a:lnTo>
                      <a:pt x="17628" y="17484"/>
                    </a:lnTo>
                    <a:lnTo>
                      <a:pt x="17495" y="17622"/>
                    </a:lnTo>
                    <a:lnTo>
                      <a:pt x="16471" y="16598"/>
                    </a:lnTo>
                    <a:close/>
                    <a:moveTo>
                      <a:pt x="3454" y="4680"/>
                    </a:moveTo>
                    <a:lnTo>
                      <a:pt x="2343" y="3753"/>
                    </a:lnTo>
                    <a:lnTo>
                      <a:pt x="2475" y="3598"/>
                    </a:lnTo>
                    <a:lnTo>
                      <a:pt x="3580" y="4530"/>
                    </a:lnTo>
                    <a:close/>
                    <a:moveTo>
                      <a:pt x="17121" y="15896"/>
                    </a:moveTo>
                    <a:lnTo>
                      <a:pt x="18226" y="16822"/>
                    </a:lnTo>
                    <a:lnTo>
                      <a:pt x="18100" y="16972"/>
                    </a:lnTo>
                    <a:lnTo>
                      <a:pt x="16989" y="16045"/>
                    </a:lnTo>
                    <a:close/>
                    <a:moveTo>
                      <a:pt x="2993" y="5295"/>
                    </a:moveTo>
                    <a:lnTo>
                      <a:pt x="1808" y="4472"/>
                    </a:lnTo>
                    <a:lnTo>
                      <a:pt x="1923" y="4311"/>
                    </a:lnTo>
                    <a:lnTo>
                      <a:pt x="3103" y="5140"/>
                    </a:lnTo>
                    <a:close/>
                    <a:moveTo>
                      <a:pt x="17582" y="15274"/>
                    </a:moveTo>
                    <a:lnTo>
                      <a:pt x="18761" y="16103"/>
                    </a:lnTo>
                    <a:lnTo>
                      <a:pt x="18646" y="16258"/>
                    </a:lnTo>
                    <a:lnTo>
                      <a:pt x="17467" y="15435"/>
                    </a:lnTo>
                    <a:close/>
                    <a:moveTo>
                      <a:pt x="2579" y="5951"/>
                    </a:moveTo>
                    <a:lnTo>
                      <a:pt x="1330" y="5232"/>
                    </a:lnTo>
                    <a:lnTo>
                      <a:pt x="1428" y="5059"/>
                    </a:lnTo>
                    <a:lnTo>
                      <a:pt x="2682" y="5779"/>
                    </a:lnTo>
                    <a:close/>
                    <a:moveTo>
                      <a:pt x="17990" y="14618"/>
                    </a:moveTo>
                    <a:lnTo>
                      <a:pt x="19239" y="15338"/>
                    </a:lnTo>
                    <a:lnTo>
                      <a:pt x="19141" y="15510"/>
                    </a:lnTo>
                    <a:lnTo>
                      <a:pt x="17887" y="14791"/>
                    </a:lnTo>
                    <a:close/>
                    <a:moveTo>
                      <a:pt x="2234" y="6636"/>
                    </a:moveTo>
                    <a:lnTo>
                      <a:pt x="927" y="6026"/>
                    </a:lnTo>
                    <a:lnTo>
                      <a:pt x="1014" y="5842"/>
                    </a:lnTo>
                    <a:lnTo>
                      <a:pt x="2320" y="6458"/>
                    </a:lnTo>
                    <a:close/>
                    <a:moveTo>
                      <a:pt x="18336" y="13928"/>
                    </a:moveTo>
                    <a:lnTo>
                      <a:pt x="19642" y="14543"/>
                    </a:lnTo>
                    <a:lnTo>
                      <a:pt x="19556" y="14722"/>
                    </a:lnTo>
                    <a:lnTo>
                      <a:pt x="18249" y="14112"/>
                    </a:lnTo>
                    <a:close/>
                    <a:moveTo>
                      <a:pt x="1946" y="7356"/>
                    </a:moveTo>
                    <a:lnTo>
                      <a:pt x="588" y="6861"/>
                    </a:lnTo>
                    <a:lnTo>
                      <a:pt x="651" y="6671"/>
                    </a:lnTo>
                    <a:lnTo>
                      <a:pt x="2015" y="7166"/>
                    </a:lnTo>
                    <a:close/>
                    <a:moveTo>
                      <a:pt x="18623" y="13220"/>
                    </a:moveTo>
                    <a:lnTo>
                      <a:pt x="19981" y="13715"/>
                    </a:lnTo>
                    <a:lnTo>
                      <a:pt x="19918" y="13899"/>
                    </a:lnTo>
                    <a:lnTo>
                      <a:pt x="18560" y="13404"/>
                    </a:lnTo>
                    <a:close/>
                    <a:moveTo>
                      <a:pt x="1727" y="8086"/>
                    </a:moveTo>
                    <a:lnTo>
                      <a:pt x="329" y="7712"/>
                    </a:lnTo>
                    <a:lnTo>
                      <a:pt x="381" y="7528"/>
                    </a:lnTo>
                    <a:lnTo>
                      <a:pt x="1773" y="7902"/>
                    </a:lnTo>
                    <a:close/>
                    <a:moveTo>
                      <a:pt x="18848" y="12477"/>
                    </a:moveTo>
                    <a:lnTo>
                      <a:pt x="20240" y="12851"/>
                    </a:lnTo>
                    <a:lnTo>
                      <a:pt x="20189" y="13036"/>
                    </a:lnTo>
                    <a:lnTo>
                      <a:pt x="18796" y="12662"/>
                    </a:lnTo>
                    <a:close/>
                    <a:moveTo>
                      <a:pt x="1566" y="8846"/>
                    </a:moveTo>
                    <a:lnTo>
                      <a:pt x="145" y="8599"/>
                    </a:lnTo>
                    <a:lnTo>
                      <a:pt x="179" y="8403"/>
                    </a:lnTo>
                    <a:lnTo>
                      <a:pt x="1601" y="8656"/>
                    </a:lnTo>
                    <a:close/>
                    <a:moveTo>
                      <a:pt x="19003" y="11724"/>
                    </a:moveTo>
                    <a:lnTo>
                      <a:pt x="20430" y="11971"/>
                    </a:lnTo>
                    <a:lnTo>
                      <a:pt x="20390" y="12167"/>
                    </a:lnTo>
                    <a:lnTo>
                      <a:pt x="18969" y="11913"/>
                    </a:lnTo>
                    <a:close/>
                    <a:moveTo>
                      <a:pt x="1474" y="9612"/>
                    </a:moveTo>
                    <a:lnTo>
                      <a:pt x="35" y="9485"/>
                    </a:lnTo>
                    <a:lnTo>
                      <a:pt x="47" y="9289"/>
                    </a:lnTo>
                    <a:lnTo>
                      <a:pt x="1485" y="9422"/>
                    </a:lnTo>
                    <a:close/>
                    <a:moveTo>
                      <a:pt x="19095" y="10958"/>
                    </a:moveTo>
                    <a:lnTo>
                      <a:pt x="20534" y="11085"/>
                    </a:lnTo>
                    <a:lnTo>
                      <a:pt x="20522" y="11280"/>
                    </a:lnTo>
                    <a:lnTo>
                      <a:pt x="19084" y="11154"/>
                    </a:lnTo>
                    <a:close/>
                    <a:moveTo>
                      <a:pt x="1445" y="10383"/>
                    </a:moveTo>
                    <a:lnTo>
                      <a:pt x="1" y="10383"/>
                    </a:lnTo>
                    <a:lnTo>
                      <a:pt x="1" y="10187"/>
                    </a:lnTo>
                    <a:lnTo>
                      <a:pt x="1445" y="10187"/>
                    </a:lnTo>
                    <a:close/>
                    <a:moveTo>
                      <a:pt x="20574" y="10187"/>
                    </a:moveTo>
                    <a:lnTo>
                      <a:pt x="20574" y="10383"/>
                    </a:lnTo>
                    <a:lnTo>
                      <a:pt x="19124" y="10383"/>
                    </a:lnTo>
                    <a:lnTo>
                      <a:pt x="19124" y="10187"/>
                    </a:lnTo>
                    <a:close/>
                    <a:moveTo>
                      <a:pt x="1485" y="11154"/>
                    </a:moveTo>
                    <a:lnTo>
                      <a:pt x="47" y="11280"/>
                    </a:lnTo>
                    <a:lnTo>
                      <a:pt x="35" y="11085"/>
                    </a:lnTo>
                    <a:lnTo>
                      <a:pt x="1474" y="10958"/>
                    </a:lnTo>
                    <a:close/>
                    <a:moveTo>
                      <a:pt x="19084" y="9422"/>
                    </a:moveTo>
                    <a:lnTo>
                      <a:pt x="20522" y="9289"/>
                    </a:lnTo>
                    <a:lnTo>
                      <a:pt x="20534" y="9485"/>
                    </a:lnTo>
                    <a:lnTo>
                      <a:pt x="19095" y="9612"/>
                    </a:lnTo>
                    <a:close/>
                    <a:moveTo>
                      <a:pt x="1595" y="11913"/>
                    </a:moveTo>
                    <a:lnTo>
                      <a:pt x="173" y="12167"/>
                    </a:lnTo>
                    <a:lnTo>
                      <a:pt x="133" y="11971"/>
                    </a:lnTo>
                    <a:lnTo>
                      <a:pt x="1560" y="11724"/>
                    </a:lnTo>
                    <a:close/>
                    <a:moveTo>
                      <a:pt x="18974" y="8650"/>
                    </a:moveTo>
                    <a:lnTo>
                      <a:pt x="20402" y="8397"/>
                    </a:lnTo>
                    <a:lnTo>
                      <a:pt x="20436" y="8593"/>
                    </a:lnTo>
                    <a:lnTo>
                      <a:pt x="19009" y="8846"/>
                    </a:lnTo>
                    <a:close/>
                    <a:moveTo>
                      <a:pt x="1773" y="12673"/>
                    </a:moveTo>
                    <a:lnTo>
                      <a:pt x="381" y="13047"/>
                    </a:lnTo>
                    <a:lnTo>
                      <a:pt x="329" y="12857"/>
                    </a:lnTo>
                    <a:lnTo>
                      <a:pt x="1727" y="12483"/>
                    </a:lnTo>
                    <a:close/>
                    <a:moveTo>
                      <a:pt x="18796" y="7902"/>
                    </a:moveTo>
                    <a:lnTo>
                      <a:pt x="20189" y="7528"/>
                    </a:lnTo>
                    <a:lnTo>
                      <a:pt x="20240" y="7712"/>
                    </a:lnTo>
                    <a:lnTo>
                      <a:pt x="18848" y="8086"/>
                    </a:lnTo>
                    <a:close/>
                    <a:moveTo>
                      <a:pt x="2015" y="13398"/>
                    </a:moveTo>
                    <a:lnTo>
                      <a:pt x="651" y="13893"/>
                    </a:lnTo>
                    <a:lnTo>
                      <a:pt x="588" y="13709"/>
                    </a:lnTo>
                    <a:lnTo>
                      <a:pt x="1946" y="13208"/>
                    </a:lnTo>
                    <a:close/>
                    <a:moveTo>
                      <a:pt x="18560" y="7166"/>
                    </a:moveTo>
                    <a:lnTo>
                      <a:pt x="19918" y="6671"/>
                    </a:lnTo>
                    <a:lnTo>
                      <a:pt x="19981" y="6861"/>
                    </a:lnTo>
                    <a:lnTo>
                      <a:pt x="18623" y="7356"/>
                    </a:lnTo>
                    <a:close/>
                    <a:moveTo>
                      <a:pt x="2314" y="14112"/>
                    </a:moveTo>
                    <a:lnTo>
                      <a:pt x="1008" y="14722"/>
                    </a:lnTo>
                    <a:lnTo>
                      <a:pt x="921" y="14543"/>
                    </a:lnTo>
                    <a:lnTo>
                      <a:pt x="2228" y="13928"/>
                    </a:lnTo>
                    <a:close/>
                    <a:moveTo>
                      <a:pt x="18255" y="6464"/>
                    </a:moveTo>
                    <a:lnTo>
                      <a:pt x="19567" y="5848"/>
                    </a:lnTo>
                    <a:lnTo>
                      <a:pt x="19653" y="6032"/>
                    </a:lnTo>
                    <a:lnTo>
                      <a:pt x="18341" y="6642"/>
                    </a:lnTo>
                    <a:close/>
                    <a:moveTo>
                      <a:pt x="2682" y="14791"/>
                    </a:moveTo>
                    <a:lnTo>
                      <a:pt x="1428" y="15510"/>
                    </a:lnTo>
                    <a:lnTo>
                      <a:pt x="1330" y="15338"/>
                    </a:lnTo>
                    <a:lnTo>
                      <a:pt x="2579" y="14618"/>
                    </a:lnTo>
                    <a:close/>
                    <a:moveTo>
                      <a:pt x="17887" y="5779"/>
                    </a:moveTo>
                    <a:lnTo>
                      <a:pt x="19141" y="5059"/>
                    </a:lnTo>
                    <a:lnTo>
                      <a:pt x="19239" y="5232"/>
                    </a:lnTo>
                    <a:lnTo>
                      <a:pt x="17990" y="5951"/>
                    </a:lnTo>
                    <a:close/>
                    <a:moveTo>
                      <a:pt x="3097" y="15435"/>
                    </a:moveTo>
                    <a:lnTo>
                      <a:pt x="1917" y="16258"/>
                    </a:lnTo>
                    <a:lnTo>
                      <a:pt x="1802" y="16103"/>
                    </a:lnTo>
                    <a:lnTo>
                      <a:pt x="2982" y="15274"/>
                    </a:lnTo>
                    <a:close/>
                    <a:moveTo>
                      <a:pt x="17472" y="5134"/>
                    </a:moveTo>
                    <a:lnTo>
                      <a:pt x="18652" y="4306"/>
                    </a:lnTo>
                    <a:lnTo>
                      <a:pt x="18767" y="4461"/>
                    </a:lnTo>
                    <a:lnTo>
                      <a:pt x="17587" y="5290"/>
                    </a:lnTo>
                    <a:close/>
                    <a:moveTo>
                      <a:pt x="3580" y="16045"/>
                    </a:moveTo>
                    <a:lnTo>
                      <a:pt x="2475" y="16972"/>
                    </a:lnTo>
                    <a:lnTo>
                      <a:pt x="2343" y="16822"/>
                    </a:lnTo>
                    <a:lnTo>
                      <a:pt x="3454" y="15896"/>
                    </a:lnTo>
                    <a:close/>
                    <a:moveTo>
                      <a:pt x="16989" y="4530"/>
                    </a:moveTo>
                    <a:lnTo>
                      <a:pt x="18100" y="3598"/>
                    </a:lnTo>
                    <a:lnTo>
                      <a:pt x="18226" y="3753"/>
                    </a:lnTo>
                    <a:lnTo>
                      <a:pt x="17121" y="4680"/>
                    </a:lnTo>
                    <a:close/>
                    <a:moveTo>
                      <a:pt x="4104" y="16604"/>
                    </a:moveTo>
                    <a:lnTo>
                      <a:pt x="3085" y="17628"/>
                    </a:lnTo>
                    <a:lnTo>
                      <a:pt x="2947" y="17490"/>
                    </a:lnTo>
                    <a:lnTo>
                      <a:pt x="3966" y="16471"/>
                    </a:lnTo>
                    <a:close/>
                    <a:moveTo>
                      <a:pt x="16465" y="3966"/>
                    </a:moveTo>
                    <a:lnTo>
                      <a:pt x="17484" y="2947"/>
                    </a:lnTo>
                    <a:lnTo>
                      <a:pt x="17622" y="3080"/>
                    </a:lnTo>
                    <a:lnTo>
                      <a:pt x="16603" y="4104"/>
                    </a:lnTo>
                    <a:close/>
                    <a:moveTo>
                      <a:pt x="4679" y="17116"/>
                    </a:moveTo>
                    <a:lnTo>
                      <a:pt x="3753" y="18226"/>
                    </a:lnTo>
                    <a:lnTo>
                      <a:pt x="3603" y="18094"/>
                    </a:lnTo>
                    <a:lnTo>
                      <a:pt x="4530" y="16989"/>
                    </a:lnTo>
                    <a:close/>
                    <a:moveTo>
                      <a:pt x="15890" y="3448"/>
                    </a:moveTo>
                    <a:lnTo>
                      <a:pt x="16816" y="2343"/>
                    </a:lnTo>
                    <a:lnTo>
                      <a:pt x="16966" y="2470"/>
                    </a:lnTo>
                    <a:lnTo>
                      <a:pt x="16039" y="3580"/>
                    </a:lnTo>
                    <a:close/>
                    <a:moveTo>
                      <a:pt x="5295" y="17582"/>
                    </a:moveTo>
                    <a:lnTo>
                      <a:pt x="4466" y="18762"/>
                    </a:lnTo>
                    <a:lnTo>
                      <a:pt x="4305" y="18647"/>
                    </a:lnTo>
                    <a:lnTo>
                      <a:pt x="5134" y="17467"/>
                    </a:lnTo>
                    <a:close/>
                    <a:moveTo>
                      <a:pt x="15280" y="2988"/>
                    </a:moveTo>
                    <a:lnTo>
                      <a:pt x="16103" y="1808"/>
                    </a:lnTo>
                    <a:lnTo>
                      <a:pt x="16264" y="1923"/>
                    </a:lnTo>
                    <a:lnTo>
                      <a:pt x="15435" y="3103"/>
                    </a:lnTo>
                    <a:close/>
                    <a:moveTo>
                      <a:pt x="5945" y="17985"/>
                    </a:moveTo>
                    <a:lnTo>
                      <a:pt x="5226" y="19239"/>
                    </a:lnTo>
                    <a:lnTo>
                      <a:pt x="5053" y="19136"/>
                    </a:lnTo>
                    <a:lnTo>
                      <a:pt x="5773" y="17887"/>
                    </a:lnTo>
                    <a:close/>
                    <a:moveTo>
                      <a:pt x="14624" y="2579"/>
                    </a:moveTo>
                    <a:lnTo>
                      <a:pt x="15343" y="1325"/>
                    </a:lnTo>
                    <a:lnTo>
                      <a:pt x="15516" y="1428"/>
                    </a:lnTo>
                    <a:lnTo>
                      <a:pt x="14796" y="2677"/>
                    </a:lnTo>
                    <a:close/>
                    <a:moveTo>
                      <a:pt x="6458" y="18255"/>
                    </a:moveTo>
                    <a:lnTo>
                      <a:pt x="6636" y="18342"/>
                    </a:lnTo>
                    <a:lnTo>
                      <a:pt x="6026" y="19648"/>
                    </a:lnTo>
                    <a:lnTo>
                      <a:pt x="5848" y="19562"/>
                    </a:lnTo>
                    <a:close/>
                    <a:moveTo>
                      <a:pt x="14112" y="2314"/>
                    </a:moveTo>
                    <a:lnTo>
                      <a:pt x="13933" y="2228"/>
                    </a:lnTo>
                    <a:lnTo>
                      <a:pt x="14543" y="916"/>
                    </a:lnTo>
                    <a:lnTo>
                      <a:pt x="14722" y="1002"/>
                    </a:lnTo>
                    <a:close/>
                    <a:moveTo>
                      <a:pt x="7171" y="18555"/>
                    </a:moveTo>
                    <a:lnTo>
                      <a:pt x="7355" y="18618"/>
                    </a:lnTo>
                    <a:lnTo>
                      <a:pt x="6860" y="19982"/>
                    </a:lnTo>
                    <a:lnTo>
                      <a:pt x="6676" y="19913"/>
                    </a:lnTo>
                    <a:close/>
                    <a:moveTo>
                      <a:pt x="13398" y="2009"/>
                    </a:moveTo>
                    <a:lnTo>
                      <a:pt x="13214" y="1946"/>
                    </a:lnTo>
                    <a:lnTo>
                      <a:pt x="13709" y="588"/>
                    </a:lnTo>
                    <a:lnTo>
                      <a:pt x="13899" y="651"/>
                    </a:lnTo>
                    <a:close/>
                    <a:moveTo>
                      <a:pt x="7902" y="18802"/>
                    </a:moveTo>
                    <a:lnTo>
                      <a:pt x="8092" y="18848"/>
                    </a:lnTo>
                    <a:lnTo>
                      <a:pt x="7718" y="20246"/>
                    </a:lnTo>
                    <a:lnTo>
                      <a:pt x="7528" y="20195"/>
                    </a:lnTo>
                    <a:close/>
                    <a:moveTo>
                      <a:pt x="12667" y="1773"/>
                    </a:moveTo>
                    <a:lnTo>
                      <a:pt x="12477" y="1722"/>
                    </a:lnTo>
                    <a:lnTo>
                      <a:pt x="12851" y="329"/>
                    </a:lnTo>
                    <a:lnTo>
                      <a:pt x="13041" y="375"/>
                    </a:lnTo>
                    <a:close/>
                    <a:moveTo>
                      <a:pt x="8650" y="18975"/>
                    </a:moveTo>
                    <a:lnTo>
                      <a:pt x="8846" y="19009"/>
                    </a:lnTo>
                    <a:lnTo>
                      <a:pt x="8593" y="20431"/>
                    </a:lnTo>
                    <a:lnTo>
                      <a:pt x="8403" y="20396"/>
                    </a:lnTo>
                    <a:close/>
                    <a:moveTo>
                      <a:pt x="11919" y="1601"/>
                    </a:moveTo>
                    <a:lnTo>
                      <a:pt x="11723" y="1566"/>
                    </a:lnTo>
                    <a:lnTo>
                      <a:pt x="11976" y="139"/>
                    </a:lnTo>
                    <a:lnTo>
                      <a:pt x="12172" y="174"/>
                    </a:lnTo>
                    <a:close/>
                    <a:moveTo>
                      <a:pt x="9416" y="19078"/>
                    </a:moveTo>
                    <a:lnTo>
                      <a:pt x="9611" y="19095"/>
                    </a:lnTo>
                    <a:lnTo>
                      <a:pt x="9479" y="20534"/>
                    </a:lnTo>
                    <a:lnTo>
                      <a:pt x="9283" y="20517"/>
                    </a:lnTo>
                    <a:close/>
                    <a:moveTo>
                      <a:pt x="11154" y="1486"/>
                    </a:moveTo>
                    <a:lnTo>
                      <a:pt x="10964" y="1468"/>
                    </a:lnTo>
                    <a:lnTo>
                      <a:pt x="11090" y="30"/>
                    </a:lnTo>
                    <a:lnTo>
                      <a:pt x="11286" y="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35073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B22B4878-861B-01A4-B083-F6FC40371BAE}"/>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5B0AA7D3-5122-998C-B15A-AD7F0DFC9912}"/>
              </a:ext>
            </a:extLst>
          </p:cNvPr>
          <p:cNvSpPr/>
          <p:nvPr/>
        </p:nvSpPr>
        <p:spPr>
          <a:xfrm>
            <a:off x="6680392" y="1017726"/>
            <a:ext cx="1575301" cy="3287574"/>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52" name="Google Shape;1052;p57">
            <a:extLst>
              <a:ext uri="{FF2B5EF4-FFF2-40B4-BE49-F238E27FC236}">
                <a16:creationId xmlns:a16="http://schemas.microsoft.com/office/drawing/2014/main" id="{5304C997-6125-0CE3-6D5A-B14936D7FC28}"/>
              </a:ext>
            </a:extLst>
          </p:cNvPr>
          <p:cNvSpPr/>
          <p:nvPr/>
        </p:nvSpPr>
        <p:spPr>
          <a:xfrm>
            <a:off x="129733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3" name="Google Shape;1053;p57">
            <a:extLst>
              <a:ext uri="{FF2B5EF4-FFF2-40B4-BE49-F238E27FC236}">
                <a16:creationId xmlns:a16="http://schemas.microsoft.com/office/drawing/2014/main" id="{9089FB0B-C0F3-DD74-9B9F-FF4E5452C4C5}"/>
              </a:ext>
            </a:extLst>
          </p:cNvPr>
          <p:cNvSpPr/>
          <p:nvPr/>
        </p:nvSpPr>
        <p:spPr>
          <a:xfrm>
            <a:off x="709746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ato"/>
              <a:ea typeface="Lato"/>
              <a:cs typeface="Lato"/>
              <a:sym typeface="Lato"/>
            </a:endParaRPr>
          </a:p>
        </p:txBody>
      </p:sp>
      <p:sp>
        <p:nvSpPr>
          <p:cNvPr id="1054" name="Google Shape;1054;p57">
            <a:extLst>
              <a:ext uri="{FF2B5EF4-FFF2-40B4-BE49-F238E27FC236}">
                <a16:creationId xmlns:a16="http://schemas.microsoft.com/office/drawing/2014/main" id="{95A466E8-5F71-3859-1994-E5186458F930}"/>
              </a:ext>
            </a:extLst>
          </p:cNvPr>
          <p:cNvSpPr/>
          <p:nvPr/>
        </p:nvSpPr>
        <p:spPr>
          <a:xfrm>
            <a:off x="5164088"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5" name="Google Shape;1055;p57">
            <a:extLst>
              <a:ext uri="{FF2B5EF4-FFF2-40B4-BE49-F238E27FC236}">
                <a16:creationId xmlns:a16="http://schemas.microsoft.com/office/drawing/2014/main" id="{5AE8254C-68EE-8B7C-3A83-EB31B396CEE3}"/>
              </a:ext>
            </a:extLst>
          </p:cNvPr>
          <p:cNvSpPr/>
          <p:nvPr/>
        </p:nvSpPr>
        <p:spPr>
          <a:xfrm>
            <a:off x="3230713" y="1697100"/>
            <a:ext cx="716400" cy="716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56" name="Google Shape;1056;p57">
            <a:extLst>
              <a:ext uri="{FF2B5EF4-FFF2-40B4-BE49-F238E27FC236}">
                <a16:creationId xmlns:a16="http://schemas.microsoft.com/office/drawing/2014/main" id="{B66495A1-D17F-4D9A-C407-9658D65ECA9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What's Next After Generative AI?</a:t>
            </a:r>
          </a:p>
        </p:txBody>
      </p:sp>
      <p:sp>
        <p:nvSpPr>
          <p:cNvPr id="1057" name="Google Shape;1057;p57">
            <a:extLst>
              <a:ext uri="{FF2B5EF4-FFF2-40B4-BE49-F238E27FC236}">
                <a16:creationId xmlns:a16="http://schemas.microsoft.com/office/drawing/2014/main" id="{193C9BF6-51BD-95ED-A32D-2864961E5F0F}"/>
              </a:ext>
            </a:extLst>
          </p:cNvPr>
          <p:cNvSpPr txBox="1"/>
          <p:nvPr/>
        </p:nvSpPr>
        <p:spPr>
          <a:xfrm flipH="1">
            <a:off x="713107"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Machine Learning</a:t>
            </a:r>
          </a:p>
        </p:txBody>
      </p:sp>
      <p:sp>
        <p:nvSpPr>
          <p:cNvPr id="1058" name="Google Shape;1058;p57">
            <a:extLst>
              <a:ext uri="{FF2B5EF4-FFF2-40B4-BE49-F238E27FC236}">
                <a16:creationId xmlns:a16="http://schemas.microsoft.com/office/drawing/2014/main" id="{B821D0DA-FFF2-9526-2F86-0054561D55D4}"/>
              </a:ext>
            </a:extLst>
          </p:cNvPr>
          <p:cNvSpPr txBox="1"/>
          <p:nvPr/>
        </p:nvSpPr>
        <p:spPr>
          <a:xfrm flipH="1">
            <a:off x="713109"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“Learn" patterns and insights directly from data.</a:t>
            </a:r>
          </a:p>
        </p:txBody>
      </p:sp>
      <p:sp>
        <p:nvSpPr>
          <p:cNvPr id="1059" name="Google Shape;1059;p57">
            <a:extLst>
              <a:ext uri="{FF2B5EF4-FFF2-40B4-BE49-F238E27FC236}">
                <a16:creationId xmlns:a16="http://schemas.microsoft.com/office/drawing/2014/main" id="{44084E1F-40D1-7D3C-E253-A660CA29DD52}"/>
              </a:ext>
            </a:extLst>
          </p:cNvPr>
          <p:cNvSpPr txBox="1"/>
          <p:nvPr/>
        </p:nvSpPr>
        <p:spPr>
          <a:xfrm flipH="1">
            <a:off x="2648517"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Deep Learning</a:t>
            </a:r>
          </a:p>
        </p:txBody>
      </p:sp>
      <p:sp>
        <p:nvSpPr>
          <p:cNvPr id="1060" name="Google Shape;1060;p57">
            <a:extLst>
              <a:ext uri="{FF2B5EF4-FFF2-40B4-BE49-F238E27FC236}">
                <a16:creationId xmlns:a16="http://schemas.microsoft.com/office/drawing/2014/main" id="{772A944C-61D6-D4B6-C96B-D051183218FF}"/>
              </a:ext>
            </a:extLst>
          </p:cNvPr>
          <p:cNvSpPr txBox="1"/>
          <p:nvPr/>
        </p:nvSpPr>
        <p:spPr>
          <a:xfrm flipH="1">
            <a:off x="2646481" y="3344174"/>
            <a:ext cx="1884900" cy="961125"/>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Use ANN to analyze and learn from complex data</a:t>
            </a:r>
          </a:p>
        </p:txBody>
      </p:sp>
      <p:sp>
        <p:nvSpPr>
          <p:cNvPr id="1061" name="Google Shape;1061;p57">
            <a:extLst>
              <a:ext uri="{FF2B5EF4-FFF2-40B4-BE49-F238E27FC236}">
                <a16:creationId xmlns:a16="http://schemas.microsoft.com/office/drawing/2014/main" id="{C466ADFC-60AB-D8F3-C0BA-325C1652109C}"/>
              </a:ext>
            </a:extLst>
          </p:cNvPr>
          <p:cNvSpPr txBox="1"/>
          <p:nvPr/>
        </p:nvSpPr>
        <p:spPr>
          <a:xfrm flipH="1">
            <a:off x="4579859" y="2879703"/>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b="1" dirty="0">
                <a:solidFill>
                  <a:schemeClr val="dk1"/>
                </a:solidFill>
                <a:latin typeface="Sora"/>
                <a:ea typeface="Sora"/>
                <a:cs typeface="Sora"/>
                <a:sym typeface="Sora"/>
              </a:rPr>
              <a:t>Generative AI</a:t>
            </a:r>
          </a:p>
        </p:txBody>
      </p:sp>
      <p:sp>
        <p:nvSpPr>
          <p:cNvPr id="1062" name="Google Shape;1062;p57">
            <a:extLst>
              <a:ext uri="{FF2B5EF4-FFF2-40B4-BE49-F238E27FC236}">
                <a16:creationId xmlns:a16="http://schemas.microsoft.com/office/drawing/2014/main" id="{CC95DF0C-29FA-D1FC-425E-37CF1D97F20A}"/>
              </a:ext>
            </a:extLst>
          </p:cNvPr>
          <p:cNvSpPr txBox="1"/>
          <p:nvPr/>
        </p:nvSpPr>
        <p:spPr>
          <a:xfrm flipH="1">
            <a:off x="4579853" y="3340800"/>
            <a:ext cx="1884900" cy="57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Generate new data similar to the training data</a:t>
            </a:r>
          </a:p>
        </p:txBody>
      </p:sp>
      <p:sp>
        <p:nvSpPr>
          <p:cNvPr id="1063" name="Google Shape;1063;p57">
            <a:extLst>
              <a:ext uri="{FF2B5EF4-FFF2-40B4-BE49-F238E27FC236}">
                <a16:creationId xmlns:a16="http://schemas.microsoft.com/office/drawing/2014/main" id="{16F377B3-1729-B566-00C7-E3D7AACE8FE3}"/>
              </a:ext>
            </a:extLst>
          </p:cNvPr>
          <p:cNvSpPr txBox="1"/>
          <p:nvPr/>
        </p:nvSpPr>
        <p:spPr>
          <a:xfrm flipH="1">
            <a:off x="6513224" y="2879701"/>
            <a:ext cx="18849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b="1" dirty="0">
                <a:solidFill>
                  <a:schemeClr val="dk1"/>
                </a:solidFill>
                <a:latin typeface="Sora"/>
                <a:ea typeface="Sora"/>
                <a:cs typeface="Sora"/>
                <a:sym typeface="Sora"/>
              </a:rPr>
              <a:t>Agentic AI</a:t>
            </a:r>
            <a:endParaRPr b="1" dirty="0">
              <a:solidFill>
                <a:schemeClr val="dk1"/>
              </a:solidFill>
              <a:latin typeface="Sora"/>
              <a:ea typeface="Sora"/>
              <a:cs typeface="Sora"/>
              <a:sym typeface="Sora"/>
            </a:endParaRPr>
          </a:p>
        </p:txBody>
      </p:sp>
      <p:sp>
        <p:nvSpPr>
          <p:cNvPr id="1064" name="Google Shape;1064;p57">
            <a:extLst>
              <a:ext uri="{FF2B5EF4-FFF2-40B4-BE49-F238E27FC236}">
                <a16:creationId xmlns:a16="http://schemas.microsoft.com/office/drawing/2014/main" id="{AA985BFB-8A08-5A46-078D-FA01950DBB15}"/>
              </a:ext>
            </a:extLst>
          </p:cNvPr>
          <p:cNvSpPr txBox="1"/>
          <p:nvPr/>
        </p:nvSpPr>
        <p:spPr>
          <a:xfrm flipH="1">
            <a:off x="6513225" y="3344175"/>
            <a:ext cx="1884900" cy="93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Lato"/>
                <a:ea typeface="Lato"/>
                <a:cs typeface="Lato"/>
                <a:sym typeface="Lato"/>
              </a:rPr>
              <a:t>Ability to make autonomous decisions.</a:t>
            </a:r>
            <a:endParaRPr dirty="0">
              <a:solidFill>
                <a:schemeClr val="dk1"/>
              </a:solidFill>
              <a:latin typeface="Lato"/>
              <a:ea typeface="Lato"/>
              <a:cs typeface="Lato"/>
              <a:sym typeface="Lato"/>
            </a:endParaRPr>
          </a:p>
        </p:txBody>
      </p:sp>
      <p:cxnSp>
        <p:nvCxnSpPr>
          <p:cNvPr id="1104" name="Google Shape;1104;p57">
            <a:extLst>
              <a:ext uri="{FF2B5EF4-FFF2-40B4-BE49-F238E27FC236}">
                <a16:creationId xmlns:a16="http://schemas.microsoft.com/office/drawing/2014/main" id="{1DB0DF81-B40F-66E4-68AB-8A1929F0A3E6}"/>
              </a:ext>
            </a:extLst>
          </p:cNvPr>
          <p:cNvCxnSpPr>
            <a:stCxn id="1052" idx="2"/>
            <a:endCxn id="1055" idx="1"/>
          </p:cNvCxnSpPr>
          <p:nvPr/>
        </p:nvCxnSpPr>
        <p:spPr>
          <a:xfrm rot="-5400000">
            <a:off x="226408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5" name="Google Shape;1105;p57">
            <a:extLst>
              <a:ext uri="{FF2B5EF4-FFF2-40B4-BE49-F238E27FC236}">
                <a16:creationId xmlns:a16="http://schemas.microsoft.com/office/drawing/2014/main" id="{52655D60-E7A8-4895-521C-E0503292C646}"/>
              </a:ext>
            </a:extLst>
          </p:cNvPr>
          <p:cNvCxnSpPr>
            <a:stCxn id="1055" idx="0"/>
            <a:endCxn id="1054" idx="1"/>
          </p:cNvCxnSpPr>
          <p:nvPr/>
        </p:nvCxnSpPr>
        <p:spPr>
          <a:xfrm rot="-5400000" flipH="1">
            <a:off x="4197463" y="10885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cxnSp>
        <p:nvCxnSpPr>
          <p:cNvPr id="1106" name="Google Shape;1106;p57">
            <a:extLst>
              <a:ext uri="{FF2B5EF4-FFF2-40B4-BE49-F238E27FC236}">
                <a16:creationId xmlns:a16="http://schemas.microsoft.com/office/drawing/2014/main" id="{A33781B3-3277-F724-DEF0-DDA68C4424DA}"/>
              </a:ext>
            </a:extLst>
          </p:cNvPr>
          <p:cNvCxnSpPr>
            <a:stCxn id="1054" idx="2"/>
            <a:endCxn id="1053" idx="1"/>
          </p:cNvCxnSpPr>
          <p:nvPr/>
        </p:nvCxnSpPr>
        <p:spPr>
          <a:xfrm rot="-5400000">
            <a:off x="6130838" y="1446750"/>
            <a:ext cx="358200" cy="1575300"/>
          </a:xfrm>
          <a:prstGeom prst="bentConnector4">
            <a:avLst>
              <a:gd name="adj1" fmla="val -66478"/>
              <a:gd name="adj2" fmla="val 61365"/>
            </a:avLst>
          </a:prstGeom>
          <a:noFill/>
          <a:ln w="19050" cap="flat" cmpd="sng">
            <a:solidFill>
              <a:schemeClr val="lt2"/>
            </a:solidFill>
            <a:prstDash val="solid"/>
            <a:round/>
            <a:headEnd type="none" w="med" len="med"/>
            <a:tailEnd type="oval" w="med" len="med"/>
          </a:ln>
        </p:spPr>
      </p:cxnSp>
      <p:grpSp>
        <p:nvGrpSpPr>
          <p:cNvPr id="14" name="Google Shape;1532;p63">
            <a:extLst>
              <a:ext uri="{FF2B5EF4-FFF2-40B4-BE49-F238E27FC236}">
                <a16:creationId xmlns:a16="http://schemas.microsoft.com/office/drawing/2014/main" id="{EC4B9139-FFA4-E59D-75CA-33A328FF3977}"/>
              </a:ext>
            </a:extLst>
          </p:cNvPr>
          <p:cNvGrpSpPr/>
          <p:nvPr/>
        </p:nvGrpSpPr>
        <p:grpSpPr>
          <a:xfrm>
            <a:off x="3335877" y="1795585"/>
            <a:ext cx="500544" cy="500435"/>
            <a:chOff x="3921376" y="3324315"/>
            <a:chExt cx="500544" cy="500435"/>
          </a:xfrm>
          <a:solidFill>
            <a:schemeClr val="accent2"/>
          </a:solidFill>
        </p:grpSpPr>
        <p:sp>
          <p:nvSpPr>
            <p:cNvPr id="15" name="Google Shape;1533;p63">
              <a:extLst>
                <a:ext uri="{FF2B5EF4-FFF2-40B4-BE49-F238E27FC236}">
                  <a16:creationId xmlns:a16="http://schemas.microsoft.com/office/drawing/2014/main" id="{63691CE5-CC45-EFAD-4946-D7EE9732EFDA}"/>
                </a:ext>
              </a:extLst>
            </p:cNvPr>
            <p:cNvSpPr/>
            <p:nvPr/>
          </p:nvSpPr>
          <p:spPr>
            <a:xfrm>
              <a:off x="3945175" y="3486788"/>
              <a:ext cx="476745" cy="131987"/>
            </a:xfrm>
            <a:custGeom>
              <a:avLst/>
              <a:gdLst/>
              <a:ahLst/>
              <a:cxnLst/>
              <a:rect l="l" t="t" r="r" b="b"/>
              <a:pathLst>
                <a:path w="17468" h="4836" extrusionOk="0">
                  <a:moveTo>
                    <a:pt x="13134" y="2143"/>
                  </a:moveTo>
                  <a:lnTo>
                    <a:pt x="13134" y="3219"/>
                  </a:lnTo>
                  <a:lnTo>
                    <a:pt x="12058" y="3219"/>
                  </a:lnTo>
                  <a:lnTo>
                    <a:pt x="12058" y="2143"/>
                  </a:lnTo>
                  <a:close/>
                  <a:moveTo>
                    <a:pt x="1313" y="1"/>
                  </a:moveTo>
                  <a:lnTo>
                    <a:pt x="286" y="745"/>
                  </a:lnTo>
                  <a:lnTo>
                    <a:pt x="0" y="1610"/>
                  </a:lnTo>
                  <a:lnTo>
                    <a:pt x="5406" y="1610"/>
                  </a:lnTo>
                  <a:lnTo>
                    <a:pt x="6483" y="3759"/>
                  </a:lnTo>
                  <a:lnTo>
                    <a:pt x="10671" y="3759"/>
                  </a:lnTo>
                  <a:lnTo>
                    <a:pt x="11747" y="4835"/>
                  </a:lnTo>
                  <a:lnTo>
                    <a:pt x="17316" y="4835"/>
                  </a:lnTo>
                  <a:lnTo>
                    <a:pt x="17468" y="4316"/>
                  </a:lnTo>
                  <a:lnTo>
                    <a:pt x="17217" y="3222"/>
                  </a:lnTo>
                  <a:lnTo>
                    <a:pt x="14207" y="3222"/>
                  </a:lnTo>
                  <a:lnTo>
                    <a:pt x="14207" y="2146"/>
                  </a:lnTo>
                  <a:lnTo>
                    <a:pt x="16945" y="2146"/>
                  </a:lnTo>
                  <a:lnTo>
                    <a:pt x="16677" y="1070"/>
                  </a:lnTo>
                  <a:lnTo>
                    <a:pt x="11857" y="1070"/>
                  </a:lnTo>
                  <a:lnTo>
                    <a:pt x="11317" y="2146"/>
                  </a:lnTo>
                  <a:lnTo>
                    <a:pt x="7146" y="2146"/>
                  </a:lnTo>
                  <a:lnTo>
                    <a:pt x="60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34;p63">
              <a:extLst>
                <a:ext uri="{FF2B5EF4-FFF2-40B4-BE49-F238E27FC236}">
                  <a16:creationId xmlns:a16="http://schemas.microsoft.com/office/drawing/2014/main" id="{89AEBBA2-1498-C9E0-100D-7193AB2B873E}"/>
                </a:ext>
              </a:extLst>
            </p:cNvPr>
            <p:cNvSpPr/>
            <p:nvPr/>
          </p:nvSpPr>
          <p:spPr>
            <a:xfrm>
              <a:off x="3921376" y="3559795"/>
              <a:ext cx="486680" cy="264956"/>
            </a:xfrm>
            <a:custGeom>
              <a:avLst/>
              <a:gdLst/>
              <a:ahLst/>
              <a:cxnLst/>
              <a:rect l="l" t="t" r="r" b="b"/>
              <a:pathLst>
                <a:path w="17832" h="9708" extrusionOk="0">
                  <a:moveTo>
                    <a:pt x="10788" y="3769"/>
                  </a:moveTo>
                  <a:lnTo>
                    <a:pt x="10788" y="4845"/>
                  </a:lnTo>
                  <a:lnTo>
                    <a:pt x="7563" y="4845"/>
                  </a:lnTo>
                  <a:lnTo>
                    <a:pt x="7563" y="3769"/>
                  </a:lnTo>
                  <a:close/>
                  <a:moveTo>
                    <a:pt x="509" y="0"/>
                  </a:moveTo>
                  <a:lnTo>
                    <a:pt x="4" y="1610"/>
                  </a:lnTo>
                  <a:lnTo>
                    <a:pt x="5410" y="1610"/>
                  </a:lnTo>
                  <a:lnTo>
                    <a:pt x="5410" y="3769"/>
                  </a:lnTo>
                  <a:lnTo>
                    <a:pt x="4337" y="3769"/>
                  </a:lnTo>
                  <a:lnTo>
                    <a:pt x="4337" y="2693"/>
                  </a:lnTo>
                  <a:lnTo>
                    <a:pt x="332" y="2693"/>
                  </a:lnTo>
                  <a:lnTo>
                    <a:pt x="1229" y="5378"/>
                  </a:lnTo>
                  <a:lnTo>
                    <a:pt x="4337" y="5378"/>
                  </a:lnTo>
                  <a:lnTo>
                    <a:pt x="4337" y="7563"/>
                  </a:lnTo>
                  <a:lnTo>
                    <a:pt x="3261" y="7563"/>
                  </a:lnTo>
                  <a:lnTo>
                    <a:pt x="3261" y="6486"/>
                  </a:lnTo>
                  <a:lnTo>
                    <a:pt x="1" y="6486"/>
                  </a:lnTo>
                  <a:lnTo>
                    <a:pt x="1" y="9708"/>
                  </a:lnTo>
                  <a:lnTo>
                    <a:pt x="3261" y="9708"/>
                  </a:lnTo>
                  <a:lnTo>
                    <a:pt x="3261" y="8632"/>
                  </a:lnTo>
                  <a:lnTo>
                    <a:pt x="5410" y="8632"/>
                  </a:lnTo>
                  <a:lnTo>
                    <a:pt x="5410" y="5375"/>
                  </a:lnTo>
                  <a:lnTo>
                    <a:pt x="5724" y="5375"/>
                  </a:lnTo>
                  <a:lnTo>
                    <a:pt x="7559" y="7245"/>
                  </a:lnTo>
                  <a:lnTo>
                    <a:pt x="7559" y="9704"/>
                  </a:lnTo>
                  <a:lnTo>
                    <a:pt x="8635" y="9704"/>
                  </a:lnTo>
                  <a:lnTo>
                    <a:pt x="8635" y="7351"/>
                  </a:lnTo>
                  <a:lnTo>
                    <a:pt x="9712" y="6811"/>
                  </a:lnTo>
                  <a:lnTo>
                    <a:pt x="9712" y="7238"/>
                  </a:lnTo>
                  <a:lnTo>
                    <a:pt x="12171" y="9701"/>
                  </a:lnTo>
                  <a:lnTo>
                    <a:pt x="15414" y="9701"/>
                  </a:lnTo>
                  <a:lnTo>
                    <a:pt x="14161" y="7199"/>
                  </a:lnTo>
                  <a:lnTo>
                    <a:pt x="17179" y="5174"/>
                  </a:lnTo>
                  <a:lnTo>
                    <a:pt x="17831" y="3222"/>
                  </a:lnTo>
                  <a:lnTo>
                    <a:pt x="12930" y="3222"/>
                  </a:lnTo>
                  <a:lnTo>
                    <a:pt x="12930" y="5368"/>
                  </a:lnTo>
                  <a:lnTo>
                    <a:pt x="11854" y="5368"/>
                  </a:lnTo>
                  <a:lnTo>
                    <a:pt x="11854" y="2908"/>
                  </a:lnTo>
                  <a:lnTo>
                    <a:pt x="11095" y="2149"/>
                  </a:lnTo>
                  <a:lnTo>
                    <a:pt x="6691" y="2149"/>
                  </a:lnTo>
                  <a:lnTo>
                    <a:pt x="561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35;p63">
              <a:extLst>
                <a:ext uri="{FF2B5EF4-FFF2-40B4-BE49-F238E27FC236}">
                  <a16:creationId xmlns:a16="http://schemas.microsoft.com/office/drawing/2014/main" id="{E6DAB2D2-8B2C-DFAF-4C56-482BE735334E}"/>
                </a:ext>
              </a:extLst>
            </p:cNvPr>
            <p:cNvSpPr/>
            <p:nvPr/>
          </p:nvSpPr>
          <p:spPr>
            <a:xfrm>
              <a:off x="3921486" y="3324315"/>
              <a:ext cx="500435" cy="191675"/>
            </a:xfrm>
            <a:custGeom>
              <a:avLst/>
              <a:gdLst/>
              <a:ahLst/>
              <a:cxnLst/>
              <a:rect l="l" t="t" r="r" b="b"/>
              <a:pathLst>
                <a:path w="18336" h="7023" extrusionOk="0">
                  <a:moveTo>
                    <a:pt x="10784" y="4877"/>
                  </a:moveTo>
                  <a:lnTo>
                    <a:pt x="10784" y="5954"/>
                  </a:lnTo>
                  <a:lnTo>
                    <a:pt x="9708" y="5954"/>
                  </a:lnTo>
                  <a:lnTo>
                    <a:pt x="9708" y="4877"/>
                  </a:lnTo>
                  <a:close/>
                  <a:moveTo>
                    <a:pt x="0" y="1"/>
                  </a:moveTo>
                  <a:lnTo>
                    <a:pt x="0" y="3226"/>
                  </a:lnTo>
                  <a:lnTo>
                    <a:pt x="3257" y="3226"/>
                  </a:lnTo>
                  <a:lnTo>
                    <a:pt x="3257" y="2153"/>
                  </a:lnTo>
                  <a:lnTo>
                    <a:pt x="5406" y="2153"/>
                  </a:lnTo>
                  <a:lnTo>
                    <a:pt x="5406" y="3494"/>
                  </a:lnTo>
                  <a:lnTo>
                    <a:pt x="3617" y="4877"/>
                  </a:lnTo>
                  <a:lnTo>
                    <a:pt x="7605" y="4877"/>
                  </a:lnTo>
                  <a:lnTo>
                    <a:pt x="8681" y="7023"/>
                  </a:lnTo>
                  <a:lnTo>
                    <a:pt x="11522" y="7023"/>
                  </a:lnTo>
                  <a:lnTo>
                    <a:pt x="12058" y="5947"/>
                  </a:lnTo>
                  <a:lnTo>
                    <a:pt x="17277" y="5947"/>
                  </a:lnTo>
                  <a:lnTo>
                    <a:pt x="17185" y="5576"/>
                  </a:lnTo>
                  <a:lnTo>
                    <a:pt x="12926" y="3431"/>
                  </a:lnTo>
                  <a:lnTo>
                    <a:pt x="12926" y="2150"/>
                  </a:lnTo>
                  <a:lnTo>
                    <a:pt x="15075" y="2150"/>
                  </a:lnTo>
                  <a:lnTo>
                    <a:pt x="15075" y="3226"/>
                  </a:lnTo>
                  <a:lnTo>
                    <a:pt x="18336" y="3226"/>
                  </a:lnTo>
                  <a:lnTo>
                    <a:pt x="18336" y="1"/>
                  </a:lnTo>
                  <a:lnTo>
                    <a:pt x="15075" y="1"/>
                  </a:lnTo>
                  <a:lnTo>
                    <a:pt x="15075" y="1077"/>
                  </a:lnTo>
                  <a:lnTo>
                    <a:pt x="11850" y="1077"/>
                  </a:lnTo>
                  <a:lnTo>
                    <a:pt x="11850" y="3226"/>
                  </a:lnTo>
                  <a:lnTo>
                    <a:pt x="9704" y="3226"/>
                  </a:lnTo>
                  <a:lnTo>
                    <a:pt x="9704" y="1"/>
                  </a:lnTo>
                  <a:lnTo>
                    <a:pt x="8628" y="1"/>
                  </a:lnTo>
                  <a:lnTo>
                    <a:pt x="8628" y="3226"/>
                  </a:lnTo>
                  <a:lnTo>
                    <a:pt x="6482" y="3226"/>
                  </a:lnTo>
                  <a:lnTo>
                    <a:pt x="6482" y="1077"/>
                  </a:lnTo>
                  <a:lnTo>
                    <a:pt x="3257" y="1077"/>
                  </a:lnTo>
                  <a:lnTo>
                    <a:pt x="32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477;p63">
            <a:extLst>
              <a:ext uri="{FF2B5EF4-FFF2-40B4-BE49-F238E27FC236}">
                <a16:creationId xmlns:a16="http://schemas.microsoft.com/office/drawing/2014/main" id="{CB37BDDA-4730-C893-17CE-8DDC428B012C}"/>
              </a:ext>
            </a:extLst>
          </p:cNvPr>
          <p:cNvGrpSpPr/>
          <p:nvPr/>
        </p:nvGrpSpPr>
        <p:grpSpPr>
          <a:xfrm>
            <a:off x="5289896" y="1792656"/>
            <a:ext cx="482804" cy="514982"/>
            <a:chOff x="6296533" y="2747734"/>
            <a:chExt cx="482804" cy="514982"/>
          </a:xfrm>
          <a:solidFill>
            <a:schemeClr val="accent2"/>
          </a:solidFill>
        </p:grpSpPr>
        <p:sp>
          <p:nvSpPr>
            <p:cNvPr id="19" name="Google Shape;1478;p63">
              <a:extLst>
                <a:ext uri="{FF2B5EF4-FFF2-40B4-BE49-F238E27FC236}">
                  <a16:creationId xmlns:a16="http://schemas.microsoft.com/office/drawing/2014/main" id="{DE5A5190-B489-6E70-A057-197DBEDED61D}"/>
                </a:ext>
              </a:extLst>
            </p:cNvPr>
            <p:cNvSpPr/>
            <p:nvPr/>
          </p:nvSpPr>
          <p:spPr>
            <a:xfrm>
              <a:off x="6356823" y="3080566"/>
              <a:ext cx="362226" cy="182150"/>
            </a:xfrm>
            <a:custGeom>
              <a:avLst/>
              <a:gdLst/>
              <a:ahLst/>
              <a:cxnLst/>
              <a:rect l="l" t="t" r="r" b="b"/>
              <a:pathLst>
                <a:path w="13272" h="6674" extrusionOk="0">
                  <a:moveTo>
                    <a:pt x="4425" y="1"/>
                  </a:moveTo>
                  <a:lnTo>
                    <a:pt x="4425" y="1109"/>
                  </a:lnTo>
                  <a:lnTo>
                    <a:pt x="1108" y="1109"/>
                  </a:lnTo>
                  <a:lnTo>
                    <a:pt x="1108" y="3318"/>
                  </a:lnTo>
                  <a:lnTo>
                    <a:pt x="0" y="3318"/>
                  </a:lnTo>
                  <a:lnTo>
                    <a:pt x="0" y="6673"/>
                  </a:lnTo>
                  <a:lnTo>
                    <a:pt x="3317" y="6673"/>
                  </a:lnTo>
                  <a:lnTo>
                    <a:pt x="3317" y="3318"/>
                  </a:lnTo>
                  <a:lnTo>
                    <a:pt x="2209" y="3318"/>
                  </a:lnTo>
                  <a:lnTo>
                    <a:pt x="2209" y="2210"/>
                  </a:lnTo>
                  <a:lnTo>
                    <a:pt x="6084" y="2210"/>
                  </a:lnTo>
                  <a:lnTo>
                    <a:pt x="6084" y="3318"/>
                  </a:lnTo>
                  <a:lnTo>
                    <a:pt x="4976" y="3318"/>
                  </a:lnTo>
                  <a:lnTo>
                    <a:pt x="4976" y="6673"/>
                  </a:lnTo>
                  <a:lnTo>
                    <a:pt x="8293" y="6673"/>
                  </a:lnTo>
                  <a:lnTo>
                    <a:pt x="8293" y="3318"/>
                  </a:lnTo>
                  <a:lnTo>
                    <a:pt x="7192" y="3318"/>
                  </a:lnTo>
                  <a:lnTo>
                    <a:pt x="7192" y="2210"/>
                  </a:lnTo>
                  <a:lnTo>
                    <a:pt x="11063" y="2210"/>
                  </a:lnTo>
                  <a:lnTo>
                    <a:pt x="11063" y="3318"/>
                  </a:lnTo>
                  <a:lnTo>
                    <a:pt x="9955" y="3318"/>
                  </a:lnTo>
                  <a:lnTo>
                    <a:pt x="9955" y="6673"/>
                  </a:lnTo>
                  <a:lnTo>
                    <a:pt x="13272" y="6673"/>
                  </a:lnTo>
                  <a:lnTo>
                    <a:pt x="13272" y="3318"/>
                  </a:lnTo>
                  <a:lnTo>
                    <a:pt x="12164" y="3318"/>
                  </a:lnTo>
                  <a:lnTo>
                    <a:pt x="12164" y="1109"/>
                  </a:lnTo>
                  <a:lnTo>
                    <a:pt x="8847" y="1109"/>
                  </a:lnTo>
                  <a:lnTo>
                    <a:pt x="88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79;p63">
              <a:extLst>
                <a:ext uri="{FF2B5EF4-FFF2-40B4-BE49-F238E27FC236}">
                  <a16:creationId xmlns:a16="http://schemas.microsoft.com/office/drawing/2014/main" id="{A6E453C9-2D81-3C31-10F2-5FD04DF167A0}"/>
                </a:ext>
              </a:extLst>
            </p:cNvPr>
            <p:cNvSpPr/>
            <p:nvPr/>
          </p:nvSpPr>
          <p:spPr>
            <a:xfrm>
              <a:off x="6719021" y="2869267"/>
              <a:ext cx="60316" cy="30267"/>
            </a:xfrm>
            <a:custGeom>
              <a:avLst/>
              <a:gdLst/>
              <a:ahLst/>
              <a:cxnLst/>
              <a:rect l="l" t="t" r="r" b="b"/>
              <a:pathLst>
                <a:path w="2210" h="1109" extrusionOk="0">
                  <a:moveTo>
                    <a:pt x="1" y="1"/>
                  </a:moveTo>
                  <a:lnTo>
                    <a:pt x="1" y="1109"/>
                  </a:lnTo>
                  <a:lnTo>
                    <a:pt x="2210" y="1109"/>
                  </a:lnTo>
                  <a:lnTo>
                    <a:pt x="221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80;p63">
              <a:extLst>
                <a:ext uri="{FF2B5EF4-FFF2-40B4-BE49-F238E27FC236}">
                  <a16:creationId xmlns:a16="http://schemas.microsoft.com/office/drawing/2014/main" id="{EE04F25D-D6C4-D53B-F895-A7B5FDCD39B7}"/>
                </a:ext>
              </a:extLst>
            </p:cNvPr>
            <p:cNvSpPr/>
            <p:nvPr/>
          </p:nvSpPr>
          <p:spPr>
            <a:xfrm>
              <a:off x="6710752" y="2781331"/>
              <a:ext cx="62036" cy="55404"/>
            </a:xfrm>
            <a:custGeom>
              <a:avLst/>
              <a:gdLst/>
              <a:ahLst/>
              <a:cxnLst/>
              <a:rect l="l" t="t" r="r" b="b"/>
              <a:pathLst>
                <a:path w="2273" h="2030" extrusionOk="0">
                  <a:moveTo>
                    <a:pt x="1659" y="1"/>
                  </a:moveTo>
                  <a:lnTo>
                    <a:pt x="0" y="1105"/>
                  </a:lnTo>
                  <a:lnTo>
                    <a:pt x="614" y="2030"/>
                  </a:lnTo>
                  <a:lnTo>
                    <a:pt x="2273" y="922"/>
                  </a:lnTo>
                  <a:lnTo>
                    <a:pt x="1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81;p63">
              <a:extLst>
                <a:ext uri="{FF2B5EF4-FFF2-40B4-BE49-F238E27FC236}">
                  <a16:creationId xmlns:a16="http://schemas.microsoft.com/office/drawing/2014/main" id="{6741EB21-2337-E290-3320-754042A1D0D7}"/>
                </a:ext>
              </a:extLst>
            </p:cNvPr>
            <p:cNvSpPr/>
            <p:nvPr/>
          </p:nvSpPr>
          <p:spPr>
            <a:xfrm>
              <a:off x="6710752" y="2932259"/>
              <a:ext cx="62036" cy="55404"/>
            </a:xfrm>
            <a:custGeom>
              <a:avLst/>
              <a:gdLst/>
              <a:ahLst/>
              <a:cxnLst/>
              <a:rect l="l" t="t" r="r" b="b"/>
              <a:pathLst>
                <a:path w="2273" h="2030" extrusionOk="0">
                  <a:moveTo>
                    <a:pt x="614" y="0"/>
                  </a:moveTo>
                  <a:lnTo>
                    <a:pt x="0" y="921"/>
                  </a:lnTo>
                  <a:lnTo>
                    <a:pt x="1659" y="2029"/>
                  </a:lnTo>
                  <a:lnTo>
                    <a:pt x="2273" y="1108"/>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82;p63">
              <a:extLst>
                <a:ext uri="{FF2B5EF4-FFF2-40B4-BE49-F238E27FC236}">
                  <a16:creationId xmlns:a16="http://schemas.microsoft.com/office/drawing/2014/main" id="{E5BB5487-2181-DFF8-31B8-B12883A38EAD}"/>
                </a:ext>
              </a:extLst>
            </p:cNvPr>
            <p:cNvSpPr/>
            <p:nvPr/>
          </p:nvSpPr>
          <p:spPr>
            <a:xfrm>
              <a:off x="6296533" y="2869267"/>
              <a:ext cx="60316" cy="30267"/>
            </a:xfrm>
            <a:custGeom>
              <a:avLst/>
              <a:gdLst/>
              <a:ahLst/>
              <a:cxnLst/>
              <a:rect l="l" t="t" r="r" b="b"/>
              <a:pathLst>
                <a:path w="2210" h="1109" extrusionOk="0">
                  <a:moveTo>
                    <a:pt x="0" y="1"/>
                  </a:moveTo>
                  <a:lnTo>
                    <a:pt x="0" y="1109"/>
                  </a:lnTo>
                  <a:lnTo>
                    <a:pt x="2209" y="1109"/>
                  </a:lnTo>
                  <a:lnTo>
                    <a:pt x="2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83;p63">
              <a:extLst>
                <a:ext uri="{FF2B5EF4-FFF2-40B4-BE49-F238E27FC236}">
                  <a16:creationId xmlns:a16="http://schemas.microsoft.com/office/drawing/2014/main" id="{D8D0E51E-C588-99F1-BDB1-5905DC6E06C9}"/>
                </a:ext>
              </a:extLst>
            </p:cNvPr>
            <p:cNvSpPr/>
            <p:nvPr/>
          </p:nvSpPr>
          <p:spPr>
            <a:xfrm>
              <a:off x="6303275" y="2781140"/>
              <a:ext cx="62036" cy="55404"/>
            </a:xfrm>
            <a:custGeom>
              <a:avLst/>
              <a:gdLst/>
              <a:ahLst/>
              <a:cxnLst/>
              <a:rect l="l" t="t" r="r" b="b"/>
              <a:pathLst>
                <a:path w="2273" h="2030" extrusionOk="0">
                  <a:moveTo>
                    <a:pt x="611" y="1"/>
                  </a:moveTo>
                  <a:lnTo>
                    <a:pt x="0" y="925"/>
                  </a:lnTo>
                  <a:lnTo>
                    <a:pt x="1659" y="2030"/>
                  </a:lnTo>
                  <a:lnTo>
                    <a:pt x="2273" y="1109"/>
                  </a:lnTo>
                  <a:lnTo>
                    <a:pt x="6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84;p63">
              <a:extLst>
                <a:ext uri="{FF2B5EF4-FFF2-40B4-BE49-F238E27FC236}">
                  <a16:creationId xmlns:a16="http://schemas.microsoft.com/office/drawing/2014/main" id="{854AD64A-2429-3D5B-A7F7-A95CF269AC50}"/>
                </a:ext>
              </a:extLst>
            </p:cNvPr>
            <p:cNvSpPr/>
            <p:nvPr/>
          </p:nvSpPr>
          <p:spPr>
            <a:xfrm>
              <a:off x="6303275" y="2932259"/>
              <a:ext cx="62036" cy="55404"/>
            </a:xfrm>
            <a:custGeom>
              <a:avLst/>
              <a:gdLst/>
              <a:ahLst/>
              <a:cxnLst/>
              <a:rect l="l" t="t" r="r" b="b"/>
              <a:pathLst>
                <a:path w="2273" h="2030" extrusionOk="0">
                  <a:moveTo>
                    <a:pt x="1659" y="0"/>
                  </a:moveTo>
                  <a:lnTo>
                    <a:pt x="0" y="1108"/>
                  </a:lnTo>
                  <a:lnTo>
                    <a:pt x="611" y="2029"/>
                  </a:lnTo>
                  <a:lnTo>
                    <a:pt x="2273" y="921"/>
                  </a:lnTo>
                  <a:lnTo>
                    <a:pt x="1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85;p63">
              <a:extLst>
                <a:ext uri="{FF2B5EF4-FFF2-40B4-BE49-F238E27FC236}">
                  <a16:creationId xmlns:a16="http://schemas.microsoft.com/office/drawing/2014/main" id="{61A09AFA-8F9A-1B93-D44C-BC766C0F1527}"/>
                </a:ext>
              </a:extLst>
            </p:cNvPr>
            <p:cNvSpPr/>
            <p:nvPr/>
          </p:nvSpPr>
          <p:spPr>
            <a:xfrm>
              <a:off x="6507723" y="2869267"/>
              <a:ext cx="60426" cy="60316"/>
            </a:xfrm>
            <a:custGeom>
              <a:avLst/>
              <a:gdLst/>
              <a:ahLst/>
              <a:cxnLst/>
              <a:rect l="l" t="t" r="r" b="b"/>
              <a:pathLst>
                <a:path w="2214" h="2210" extrusionOk="0">
                  <a:moveTo>
                    <a:pt x="1" y="1"/>
                  </a:moveTo>
                  <a:lnTo>
                    <a:pt x="1" y="2210"/>
                  </a:lnTo>
                  <a:lnTo>
                    <a:pt x="2213" y="2210"/>
                  </a:lnTo>
                  <a:lnTo>
                    <a:pt x="22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86;p63">
              <a:extLst>
                <a:ext uri="{FF2B5EF4-FFF2-40B4-BE49-F238E27FC236}">
                  <a16:creationId xmlns:a16="http://schemas.microsoft.com/office/drawing/2014/main" id="{9418E881-E87E-A758-3956-0F71E71F8B3E}"/>
                </a:ext>
              </a:extLst>
            </p:cNvPr>
            <p:cNvSpPr/>
            <p:nvPr/>
          </p:nvSpPr>
          <p:spPr>
            <a:xfrm>
              <a:off x="6386490" y="2747734"/>
              <a:ext cx="302428" cy="302810"/>
            </a:xfrm>
            <a:custGeom>
              <a:avLst/>
              <a:gdLst/>
              <a:ahLst/>
              <a:cxnLst/>
              <a:rect l="l" t="t" r="r" b="b"/>
              <a:pathLst>
                <a:path w="11081" h="11095" extrusionOk="0">
                  <a:moveTo>
                    <a:pt x="7216" y="2245"/>
                  </a:moveTo>
                  <a:lnTo>
                    <a:pt x="7216" y="3353"/>
                  </a:lnTo>
                  <a:lnTo>
                    <a:pt x="7767" y="3353"/>
                  </a:lnTo>
                  <a:lnTo>
                    <a:pt x="7767" y="3903"/>
                  </a:lnTo>
                  <a:lnTo>
                    <a:pt x="8875" y="3903"/>
                  </a:lnTo>
                  <a:lnTo>
                    <a:pt x="8875" y="5011"/>
                  </a:lnTo>
                  <a:lnTo>
                    <a:pt x="7767" y="5011"/>
                  </a:lnTo>
                  <a:lnTo>
                    <a:pt x="7767" y="6116"/>
                  </a:lnTo>
                  <a:lnTo>
                    <a:pt x="8875" y="6116"/>
                  </a:lnTo>
                  <a:lnTo>
                    <a:pt x="8875" y="7224"/>
                  </a:lnTo>
                  <a:lnTo>
                    <a:pt x="7767" y="7224"/>
                  </a:lnTo>
                  <a:lnTo>
                    <a:pt x="7767" y="7774"/>
                  </a:lnTo>
                  <a:lnTo>
                    <a:pt x="7216" y="7774"/>
                  </a:lnTo>
                  <a:lnTo>
                    <a:pt x="7216" y="8882"/>
                  </a:lnTo>
                  <a:lnTo>
                    <a:pt x="6105" y="8882"/>
                  </a:lnTo>
                  <a:lnTo>
                    <a:pt x="6105" y="7774"/>
                  </a:lnTo>
                  <a:lnTo>
                    <a:pt x="5000" y="7774"/>
                  </a:lnTo>
                  <a:lnTo>
                    <a:pt x="5000" y="8882"/>
                  </a:lnTo>
                  <a:lnTo>
                    <a:pt x="3892" y="8882"/>
                  </a:lnTo>
                  <a:lnTo>
                    <a:pt x="3892" y="7774"/>
                  </a:lnTo>
                  <a:lnTo>
                    <a:pt x="3342" y="7774"/>
                  </a:lnTo>
                  <a:lnTo>
                    <a:pt x="3342" y="7224"/>
                  </a:lnTo>
                  <a:lnTo>
                    <a:pt x="2234" y="7224"/>
                  </a:lnTo>
                  <a:lnTo>
                    <a:pt x="2234" y="7220"/>
                  </a:lnTo>
                  <a:lnTo>
                    <a:pt x="2234" y="6112"/>
                  </a:lnTo>
                  <a:lnTo>
                    <a:pt x="3342" y="6112"/>
                  </a:lnTo>
                  <a:lnTo>
                    <a:pt x="3342" y="5008"/>
                  </a:lnTo>
                  <a:lnTo>
                    <a:pt x="2234" y="5008"/>
                  </a:lnTo>
                  <a:lnTo>
                    <a:pt x="2234" y="3900"/>
                  </a:lnTo>
                  <a:lnTo>
                    <a:pt x="3342" y="3900"/>
                  </a:lnTo>
                  <a:lnTo>
                    <a:pt x="3342" y="3349"/>
                  </a:lnTo>
                  <a:lnTo>
                    <a:pt x="3892" y="3349"/>
                  </a:lnTo>
                  <a:lnTo>
                    <a:pt x="3892" y="2245"/>
                  </a:lnTo>
                  <a:lnTo>
                    <a:pt x="5000" y="2245"/>
                  </a:lnTo>
                  <a:lnTo>
                    <a:pt x="5000" y="3353"/>
                  </a:lnTo>
                  <a:lnTo>
                    <a:pt x="6108" y="3353"/>
                  </a:lnTo>
                  <a:lnTo>
                    <a:pt x="6108" y="2245"/>
                  </a:lnTo>
                  <a:close/>
                  <a:moveTo>
                    <a:pt x="5541" y="0"/>
                  </a:moveTo>
                  <a:cubicBezTo>
                    <a:pt x="2418" y="0"/>
                    <a:pt x="0" y="2557"/>
                    <a:pt x="21" y="5590"/>
                  </a:cubicBezTo>
                  <a:cubicBezTo>
                    <a:pt x="35" y="7640"/>
                    <a:pt x="1186" y="9535"/>
                    <a:pt x="3060" y="10484"/>
                  </a:cubicBezTo>
                  <a:cubicBezTo>
                    <a:pt x="3229" y="10569"/>
                    <a:pt x="3338" y="10752"/>
                    <a:pt x="3338" y="10957"/>
                  </a:cubicBezTo>
                  <a:lnTo>
                    <a:pt x="3338" y="11095"/>
                  </a:lnTo>
                  <a:lnTo>
                    <a:pt x="7763" y="11095"/>
                  </a:lnTo>
                  <a:lnTo>
                    <a:pt x="7763" y="10957"/>
                  </a:lnTo>
                  <a:cubicBezTo>
                    <a:pt x="7763" y="10752"/>
                    <a:pt x="7873" y="10569"/>
                    <a:pt x="8046" y="10481"/>
                  </a:cubicBezTo>
                  <a:cubicBezTo>
                    <a:pt x="9919" y="9531"/>
                    <a:pt x="11080" y="7647"/>
                    <a:pt x="11080" y="5565"/>
                  </a:cubicBezTo>
                  <a:cubicBezTo>
                    <a:pt x="11080" y="2495"/>
                    <a:pt x="8596" y="4"/>
                    <a:pt x="5547" y="0"/>
                  </a:cubicBezTo>
                  <a:cubicBezTo>
                    <a:pt x="5545" y="0"/>
                    <a:pt x="5543" y="0"/>
                    <a:pt x="55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092;p57">
            <a:extLst>
              <a:ext uri="{FF2B5EF4-FFF2-40B4-BE49-F238E27FC236}">
                <a16:creationId xmlns:a16="http://schemas.microsoft.com/office/drawing/2014/main" id="{805544B1-9215-6573-9A46-AEDF16CB3AB6}"/>
              </a:ext>
            </a:extLst>
          </p:cNvPr>
          <p:cNvGrpSpPr/>
          <p:nvPr/>
        </p:nvGrpSpPr>
        <p:grpSpPr>
          <a:xfrm>
            <a:off x="1400858" y="1796857"/>
            <a:ext cx="500353" cy="500435"/>
            <a:chOff x="1505881" y="1480816"/>
            <a:chExt cx="500353" cy="500435"/>
          </a:xfrm>
        </p:grpSpPr>
        <p:sp>
          <p:nvSpPr>
            <p:cNvPr id="3" name="Google Shape;1093;p57">
              <a:extLst>
                <a:ext uri="{FF2B5EF4-FFF2-40B4-BE49-F238E27FC236}">
                  <a16:creationId xmlns:a16="http://schemas.microsoft.com/office/drawing/2014/main" id="{FC2182EA-02C2-2108-6B8F-6E810A9F4C5A}"/>
                </a:ext>
              </a:extLst>
            </p:cNvPr>
            <p:cNvSpPr/>
            <p:nvPr/>
          </p:nvSpPr>
          <p:spPr>
            <a:xfrm>
              <a:off x="1712076"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4;p57">
              <a:extLst>
                <a:ext uri="{FF2B5EF4-FFF2-40B4-BE49-F238E27FC236}">
                  <a16:creationId xmlns:a16="http://schemas.microsoft.com/office/drawing/2014/main" id="{1E743484-003E-38F3-3C84-BEF8EB6FF3BD}"/>
                </a:ext>
              </a:extLst>
            </p:cNvPr>
            <p:cNvSpPr/>
            <p:nvPr/>
          </p:nvSpPr>
          <p:spPr>
            <a:xfrm>
              <a:off x="1653506" y="1921617"/>
              <a:ext cx="29421" cy="59634"/>
            </a:xfrm>
            <a:custGeom>
              <a:avLst/>
              <a:gdLst/>
              <a:ahLst/>
              <a:cxnLst/>
              <a:rect l="l" t="t" r="r" b="b"/>
              <a:pathLst>
                <a:path w="1078" h="2185" extrusionOk="0">
                  <a:moveTo>
                    <a:pt x="1" y="0"/>
                  </a:moveTo>
                  <a:lnTo>
                    <a:pt x="1"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5;p57">
              <a:extLst>
                <a:ext uri="{FF2B5EF4-FFF2-40B4-BE49-F238E27FC236}">
                  <a16:creationId xmlns:a16="http://schemas.microsoft.com/office/drawing/2014/main" id="{5ED48990-9123-E5D8-8867-288DFCF6FF3B}"/>
                </a:ext>
              </a:extLst>
            </p:cNvPr>
            <p:cNvSpPr/>
            <p:nvPr/>
          </p:nvSpPr>
          <p:spPr>
            <a:xfrm>
              <a:off x="1770727"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96;p57">
              <a:extLst>
                <a:ext uri="{FF2B5EF4-FFF2-40B4-BE49-F238E27FC236}">
                  <a16:creationId xmlns:a16="http://schemas.microsoft.com/office/drawing/2014/main" id="{6BC85C7C-039A-0E13-1D47-D1A31463E46C}"/>
                </a:ext>
              </a:extLst>
            </p:cNvPr>
            <p:cNvSpPr/>
            <p:nvPr/>
          </p:nvSpPr>
          <p:spPr>
            <a:xfrm>
              <a:off x="1829379" y="1921617"/>
              <a:ext cx="29394" cy="59634"/>
            </a:xfrm>
            <a:custGeom>
              <a:avLst/>
              <a:gdLst/>
              <a:ahLst/>
              <a:cxnLst/>
              <a:rect l="l" t="t" r="r" b="b"/>
              <a:pathLst>
                <a:path w="1077" h="2185" extrusionOk="0">
                  <a:moveTo>
                    <a:pt x="0" y="0"/>
                  </a:moveTo>
                  <a:lnTo>
                    <a:pt x="0" y="2184"/>
                  </a:lnTo>
                  <a:lnTo>
                    <a:pt x="1077" y="2184"/>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7;p57">
              <a:extLst>
                <a:ext uri="{FF2B5EF4-FFF2-40B4-BE49-F238E27FC236}">
                  <a16:creationId xmlns:a16="http://schemas.microsoft.com/office/drawing/2014/main" id="{1980A916-0500-5D98-299C-9461CD4464FC}"/>
                </a:ext>
              </a:extLst>
            </p:cNvPr>
            <p:cNvSpPr/>
            <p:nvPr/>
          </p:nvSpPr>
          <p:spPr>
            <a:xfrm>
              <a:off x="1653506" y="1480816"/>
              <a:ext cx="29421" cy="59525"/>
            </a:xfrm>
            <a:custGeom>
              <a:avLst/>
              <a:gdLst/>
              <a:ahLst/>
              <a:cxnLst/>
              <a:rect l="l" t="t" r="r" b="b"/>
              <a:pathLst>
                <a:path w="1078" h="2181" extrusionOk="0">
                  <a:moveTo>
                    <a:pt x="1" y="0"/>
                  </a:moveTo>
                  <a:lnTo>
                    <a:pt x="1"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98;p57">
              <a:extLst>
                <a:ext uri="{FF2B5EF4-FFF2-40B4-BE49-F238E27FC236}">
                  <a16:creationId xmlns:a16="http://schemas.microsoft.com/office/drawing/2014/main" id="{B57524C2-BC4E-A80F-E361-10B6816F96EF}"/>
                </a:ext>
              </a:extLst>
            </p:cNvPr>
            <p:cNvSpPr/>
            <p:nvPr/>
          </p:nvSpPr>
          <p:spPr>
            <a:xfrm>
              <a:off x="1770727"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99;p57">
              <a:extLst>
                <a:ext uri="{FF2B5EF4-FFF2-40B4-BE49-F238E27FC236}">
                  <a16:creationId xmlns:a16="http://schemas.microsoft.com/office/drawing/2014/main" id="{E8A933FC-4F11-ABF8-EB13-711928467B1C}"/>
                </a:ext>
              </a:extLst>
            </p:cNvPr>
            <p:cNvSpPr/>
            <p:nvPr/>
          </p:nvSpPr>
          <p:spPr>
            <a:xfrm>
              <a:off x="1712076"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00;p57">
              <a:extLst>
                <a:ext uri="{FF2B5EF4-FFF2-40B4-BE49-F238E27FC236}">
                  <a16:creationId xmlns:a16="http://schemas.microsoft.com/office/drawing/2014/main" id="{C040B2EB-E7FF-A4C0-852B-8623FFCF5AF0}"/>
                </a:ext>
              </a:extLst>
            </p:cNvPr>
            <p:cNvSpPr/>
            <p:nvPr/>
          </p:nvSpPr>
          <p:spPr>
            <a:xfrm>
              <a:off x="1829379" y="1480816"/>
              <a:ext cx="29394" cy="59525"/>
            </a:xfrm>
            <a:custGeom>
              <a:avLst/>
              <a:gdLst/>
              <a:ahLst/>
              <a:cxnLst/>
              <a:rect l="l" t="t" r="r" b="b"/>
              <a:pathLst>
                <a:path w="1077" h="2181" extrusionOk="0">
                  <a:moveTo>
                    <a:pt x="0" y="0"/>
                  </a:moveTo>
                  <a:lnTo>
                    <a:pt x="0" y="2181"/>
                  </a:lnTo>
                  <a:lnTo>
                    <a:pt x="1077" y="2181"/>
                  </a:lnTo>
                  <a:lnTo>
                    <a:pt x="1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01;p57">
              <a:extLst>
                <a:ext uri="{FF2B5EF4-FFF2-40B4-BE49-F238E27FC236}">
                  <a16:creationId xmlns:a16="http://schemas.microsoft.com/office/drawing/2014/main" id="{CD8AA072-9371-E1DB-A4F4-06FCCD33F43D}"/>
                </a:ext>
              </a:extLst>
            </p:cNvPr>
            <p:cNvSpPr/>
            <p:nvPr/>
          </p:nvSpPr>
          <p:spPr>
            <a:xfrm>
              <a:off x="1682791" y="1657726"/>
              <a:ext cx="146615" cy="146506"/>
            </a:xfrm>
            <a:custGeom>
              <a:avLst/>
              <a:gdLst/>
              <a:ahLst/>
              <a:cxnLst/>
              <a:rect l="l" t="t" r="r" b="b"/>
              <a:pathLst>
                <a:path w="5372" h="5368" extrusionOk="0">
                  <a:moveTo>
                    <a:pt x="4299" y="1073"/>
                  </a:moveTo>
                  <a:lnTo>
                    <a:pt x="4299" y="4298"/>
                  </a:lnTo>
                  <a:lnTo>
                    <a:pt x="1077" y="4298"/>
                  </a:lnTo>
                  <a:lnTo>
                    <a:pt x="1077" y="1073"/>
                  </a:lnTo>
                  <a:close/>
                  <a:moveTo>
                    <a:pt x="1" y="0"/>
                  </a:moveTo>
                  <a:lnTo>
                    <a:pt x="1" y="5368"/>
                  </a:lnTo>
                  <a:lnTo>
                    <a:pt x="5371" y="5368"/>
                  </a:lnTo>
                  <a:lnTo>
                    <a:pt x="5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2;p57">
              <a:extLst>
                <a:ext uri="{FF2B5EF4-FFF2-40B4-BE49-F238E27FC236}">
                  <a16:creationId xmlns:a16="http://schemas.microsoft.com/office/drawing/2014/main" id="{1BE74A38-59A3-3527-9833-17A3792EEE62}"/>
                </a:ext>
              </a:extLst>
            </p:cNvPr>
            <p:cNvSpPr/>
            <p:nvPr/>
          </p:nvSpPr>
          <p:spPr>
            <a:xfrm>
              <a:off x="1741361" y="1716378"/>
              <a:ext cx="29394" cy="29394"/>
            </a:xfrm>
            <a:custGeom>
              <a:avLst/>
              <a:gdLst/>
              <a:ahLst/>
              <a:cxnLst/>
              <a:rect l="l" t="t" r="r" b="b"/>
              <a:pathLst>
                <a:path w="1077" h="1077" extrusionOk="0">
                  <a:moveTo>
                    <a:pt x="0" y="0"/>
                  </a:moveTo>
                  <a:lnTo>
                    <a:pt x="0" y="1077"/>
                  </a:lnTo>
                  <a:lnTo>
                    <a:pt x="1076" y="1077"/>
                  </a:lnTo>
                  <a:lnTo>
                    <a:pt x="10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03;p57">
              <a:extLst>
                <a:ext uri="{FF2B5EF4-FFF2-40B4-BE49-F238E27FC236}">
                  <a16:creationId xmlns:a16="http://schemas.microsoft.com/office/drawing/2014/main" id="{0F299A9D-06C4-67EB-33A4-E60A3E3D4E94}"/>
                </a:ext>
              </a:extLst>
            </p:cNvPr>
            <p:cNvSpPr/>
            <p:nvPr/>
          </p:nvSpPr>
          <p:spPr>
            <a:xfrm>
              <a:off x="1505881" y="1480816"/>
              <a:ext cx="500353" cy="500435"/>
            </a:xfrm>
            <a:custGeom>
              <a:avLst/>
              <a:gdLst/>
              <a:ahLst/>
              <a:cxnLst/>
              <a:rect l="l" t="t" r="r" b="b"/>
              <a:pathLst>
                <a:path w="18333" h="18336" extrusionOk="0">
                  <a:moveTo>
                    <a:pt x="3261" y="2184"/>
                  </a:moveTo>
                  <a:lnTo>
                    <a:pt x="3261" y="3261"/>
                  </a:lnTo>
                  <a:lnTo>
                    <a:pt x="2185" y="3261"/>
                  </a:lnTo>
                  <a:lnTo>
                    <a:pt x="2185" y="2184"/>
                  </a:lnTo>
                  <a:close/>
                  <a:moveTo>
                    <a:pt x="16151" y="2184"/>
                  </a:moveTo>
                  <a:lnTo>
                    <a:pt x="16151" y="3261"/>
                  </a:lnTo>
                  <a:lnTo>
                    <a:pt x="15075" y="3261"/>
                  </a:lnTo>
                  <a:lnTo>
                    <a:pt x="15075" y="2184"/>
                  </a:lnTo>
                  <a:close/>
                  <a:moveTo>
                    <a:pt x="11850" y="4337"/>
                  </a:moveTo>
                  <a:lnTo>
                    <a:pt x="11850" y="5413"/>
                  </a:lnTo>
                  <a:lnTo>
                    <a:pt x="12926" y="5413"/>
                  </a:lnTo>
                  <a:lnTo>
                    <a:pt x="12926" y="6489"/>
                  </a:lnTo>
                  <a:lnTo>
                    <a:pt x="14002" y="6489"/>
                  </a:lnTo>
                  <a:lnTo>
                    <a:pt x="14002" y="7555"/>
                  </a:lnTo>
                  <a:lnTo>
                    <a:pt x="12926" y="7555"/>
                  </a:lnTo>
                  <a:lnTo>
                    <a:pt x="12926" y="8631"/>
                  </a:lnTo>
                  <a:lnTo>
                    <a:pt x="14002" y="8631"/>
                  </a:lnTo>
                  <a:lnTo>
                    <a:pt x="14002" y="9708"/>
                  </a:lnTo>
                  <a:lnTo>
                    <a:pt x="12926" y="9708"/>
                  </a:lnTo>
                  <a:lnTo>
                    <a:pt x="12926" y="10784"/>
                  </a:lnTo>
                  <a:lnTo>
                    <a:pt x="14002" y="10784"/>
                  </a:lnTo>
                  <a:lnTo>
                    <a:pt x="14002" y="11860"/>
                  </a:lnTo>
                  <a:lnTo>
                    <a:pt x="12926" y="11860"/>
                  </a:lnTo>
                  <a:lnTo>
                    <a:pt x="12926" y="12936"/>
                  </a:lnTo>
                  <a:lnTo>
                    <a:pt x="11850" y="12936"/>
                  </a:lnTo>
                  <a:lnTo>
                    <a:pt x="11850" y="14013"/>
                  </a:lnTo>
                  <a:lnTo>
                    <a:pt x="10774" y="14013"/>
                  </a:lnTo>
                  <a:lnTo>
                    <a:pt x="10774" y="12936"/>
                  </a:lnTo>
                  <a:lnTo>
                    <a:pt x="9697" y="12936"/>
                  </a:lnTo>
                  <a:lnTo>
                    <a:pt x="9697" y="14013"/>
                  </a:lnTo>
                  <a:lnTo>
                    <a:pt x="8621" y="14013"/>
                  </a:lnTo>
                  <a:lnTo>
                    <a:pt x="8621" y="12936"/>
                  </a:lnTo>
                  <a:lnTo>
                    <a:pt x="7545" y="12936"/>
                  </a:lnTo>
                  <a:lnTo>
                    <a:pt x="7545" y="14013"/>
                  </a:lnTo>
                  <a:lnTo>
                    <a:pt x="6469" y="14013"/>
                  </a:lnTo>
                  <a:lnTo>
                    <a:pt x="6469" y="12936"/>
                  </a:lnTo>
                  <a:lnTo>
                    <a:pt x="5392" y="12936"/>
                  </a:lnTo>
                  <a:lnTo>
                    <a:pt x="5392" y="11860"/>
                  </a:lnTo>
                  <a:lnTo>
                    <a:pt x="4316" y="11860"/>
                  </a:lnTo>
                  <a:lnTo>
                    <a:pt x="4316" y="10784"/>
                  </a:lnTo>
                  <a:lnTo>
                    <a:pt x="5392" y="10784"/>
                  </a:lnTo>
                  <a:lnTo>
                    <a:pt x="5392" y="9708"/>
                  </a:lnTo>
                  <a:lnTo>
                    <a:pt x="4316" y="9708"/>
                  </a:lnTo>
                  <a:lnTo>
                    <a:pt x="4316" y="8631"/>
                  </a:lnTo>
                  <a:lnTo>
                    <a:pt x="5392" y="8631"/>
                  </a:lnTo>
                  <a:lnTo>
                    <a:pt x="5392" y="7555"/>
                  </a:lnTo>
                  <a:lnTo>
                    <a:pt x="4316" y="7555"/>
                  </a:lnTo>
                  <a:lnTo>
                    <a:pt x="4316" y="6479"/>
                  </a:lnTo>
                  <a:lnTo>
                    <a:pt x="5392" y="6479"/>
                  </a:lnTo>
                  <a:lnTo>
                    <a:pt x="5392" y="5403"/>
                  </a:lnTo>
                  <a:lnTo>
                    <a:pt x="6469" y="5403"/>
                  </a:lnTo>
                  <a:lnTo>
                    <a:pt x="6469" y="4337"/>
                  </a:lnTo>
                  <a:lnTo>
                    <a:pt x="7545" y="4337"/>
                  </a:lnTo>
                  <a:lnTo>
                    <a:pt x="7545" y="5413"/>
                  </a:lnTo>
                  <a:lnTo>
                    <a:pt x="8621" y="5413"/>
                  </a:lnTo>
                  <a:lnTo>
                    <a:pt x="8621" y="4337"/>
                  </a:lnTo>
                  <a:lnTo>
                    <a:pt x="9697" y="4337"/>
                  </a:lnTo>
                  <a:lnTo>
                    <a:pt x="9697" y="5413"/>
                  </a:lnTo>
                  <a:lnTo>
                    <a:pt x="10774" y="5413"/>
                  </a:lnTo>
                  <a:lnTo>
                    <a:pt x="10774" y="4337"/>
                  </a:lnTo>
                  <a:close/>
                  <a:moveTo>
                    <a:pt x="3261" y="15075"/>
                  </a:moveTo>
                  <a:lnTo>
                    <a:pt x="3261" y="16151"/>
                  </a:lnTo>
                  <a:lnTo>
                    <a:pt x="2185" y="16151"/>
                  </a:lnTo>
                  <a:lnTo>
                    <a:pt x="2185" y="15075"/>
                  </a:lnTo>
                  <a:close/>
                  <a:moveTo>
                    <a:pt x="16151" y="15075"/>
                  </a:moveTo>
                  <a:lnTo>
                    <a:pt x="16151" y="16151"/>
                  </a:lnTo>
                  <a:lnTo>
                    <a:pt x="15075" y="16151"/>
                  </a:lnTo>
                  <a:lnTo>
                    <a:pt x="15075" y="15075"/>
                  </a:lnTo>
                  <a:close/>
                  <a:moveTo>
                    <a:pt x="0" y="0"/>
                  </a:moveTo>
                  <a:lnTo>
                    <a:pt x="0" y="5406"/>
                  </a:lnTo>
                  <a:lnTo>
                    <a:pt x="2185" y="5406"/>
                  </a:lnTo>
                  <a:lnTo>
                    <a:pt x="2185" y="7555"/>
                  </a:lnTo>
                  <a:lnTo>
                    <a:pt x="0" y="7555"/>
                  </a:lnTo>
                  <a:lnTo>
                    <a:pt x="0" y="10780"/>
                  </a:lnTo>
                  <a:lnTo>
                    <a:pt x="2185" y="10780"/>
                  </a:lnTo>
                  <a:lnTo>
                    <a:pt x="2185" y="12929"/>
                  </a:lnTo>
                  <a:lnTo>
                    <a:pt x="0" y="12929"/>
                  </a:lnTo>
                  <a:lnTo>
                    <a:pt x="0" y="18335"/>
                  </a:lnTo>
                  <a:lnTo>
                    <a:pt x="4334" y="18335"/>
                  </a:lnTo>
                  <a:lnTo>
                    <a:pt x="4334" y="15075"/>
                  </a:lnTo>
                  <a:lnTo>
                    <a:pt x="14002" y="15075"/>
                  </a:lnTo>
                  <a:lnTo>
                    <a:pt x="14002" y="18335"/>
                  </a:lnTo>
                  <a:lnTo>
                    <a:pt x="18332" y="18335"/>
                  </a:lnTo>
                  <a:lnTo>
                    <a:pt x="18332" y="12929"/>
                  </a:lnTo>
                  <a:lnTo>
                    <a:pt x="16151" y="12929"/>
                  </a:lnTo>
                  <a:lnTo>
                    <a:pt x="16151" y="10780"/>
                  </a:lnTo>
                  <a:lnTo>
                    <a:pt x="18332" y="10780"/>
                  </a:lnTo>
                  <a:lnTo>
                    <a:pt x="18332" y="7555"/>
                  </a:lnTo>
                  <a:lnTo>
                    <a:pt x="16151" y="7555"/>
                  </a:lnTo>
                  <a:lnTo>
                    <a:pt x="16151" y="5406"/>
                  </a:lnTo>
                  <a:lnTo>
                    <a:pt x="18332" y="5406"/>
                  </a:lnTo>
                  <a:lnTo>
                    <a:pt x="18332" y="0"/>
                  </a:lnTo>
                  <a:lnTo>
                    <a:pt x="14002" y="0"/>
                  </a:lnTo>
                  <a:lnTo>
                    <a:pt x="14002" y="3261"/>
                  </a:lnTo>
                  <a:lnTo>
                    <a:pt x="4334" y="3261"/>
                  </a:lnTo>
                  <a:lnTo>
                    <a:pt x="4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1" name="Google Shape;1594;p63">
            <a:extLst>
              <a:ext uri="{FF2B5EF4-FFF2-40B4-BE49-F238E27FC236}">
                <a16:creationId xmlns:a16="http://schemas.microsoft.com/office/drawing/2014/main" id="{37E03528-A4B0-5D3A-8DDC-98E5604AEE02}"/>
              </a:ext>
            </a:extLst>
          </p:cNvPr>
          <p:cNvGrpSpPr/>
          <p:nvPr/>
        </p:nvGrpSpPr>
        <p:grpSpPr>
          <a:xfrm>
            <a:off x="7235726" y="1800276"/>
            <a:ext cx="439873" cy="500353"/>
            <a:chOff x="3151482" y="4027752"/>
            <a:chExt cx="439873" cy="500353"/>
          </a:xfrm>
          <a:solidFill>
            <a:schemeClr val="accent2"/>
          </a:solidFill>
        </p:grpSpPr>
        <p:sp>
          <p:nvSpPr>
            <p:cNvPr id="42" name="Google Shape;1595;p63">
              <a:extLst>
                <a:ext uri="{FF2B5EF4-FFF2-40B4-BE49-F238E27FC236}">
                  <a16:creationId xmlns:a16="http://schemas.microsoft.com/office/drawing/2014/main" id="{114AC1FF-A817-CF14-B14A-0504D88A7FB4}"/>
                </a:ext>
              </a:extLst>
            </p:cNvPr>
            <p:cNvSpPr/>
            <p:nvPr/>
          </p:nvSpPr>
          <p:spPr>
            <a:xfrm>
              <a:off x="3298070" y="4057037"/>
              <a:ext cx="146697" cy="117221"/>
            </a:xfrm>
            <a:custGeom>
              <a:avLst/>
              <a:gdLst/>
              <a:ahLst/>
              <a:cxnLst/>
              <a:rect l="l" t="t" r="r" b="b"/>
              <a:pathLst>
                <a:path w="5375" h="4295" extrusionOk="0">
                  <a:moveTo>
                    <a:pt x="1" y="0"/>
                  </a:moveTo>
                  <a:lnTo>
                    <a:pt x="1" y="4295"/>
                  </a:lnTo>
                  <a:lnTo>
                    <a:pt x="5375" y="4295"/>
                  </a:lnTo>
                  <a:lnTo>
                    <a:pt x="5375" y="0"/>
                  </a:lnTo>
                  <a:lnTo>
                    <a:pt x="4299" y="0"/>
                  </a:lnTo>
                  <a:lnTo>
                    <a:pt x="4299" y="3222"/>
                  </a:lnTo>
                  <a:lnTo>
                    <a:pt x="1073" y="3222"/>
                  </a:lnTo>
                  <a:lnTo>
                    <a:pt x="10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96;p63">
              <a:extLst>
                <a:ext uri="{FF2B5EF4-FFF2-40B4-BE49-F238E27FC236}">
                  <a16:creationId xmlns:a16="http://schemas.microsoft.com/office/drawing/2014/main" id="{064A4FB5-8503-1C2C-9616-ADD951371038}"/>
                </a:ext>
              </a:extLst>
            </p:cNvPr>
            <p:cNvSpPr/>
            <p:nvPr/>
          </p:nvSpPr>
          <p:spPr>
            <a:xfrm>
              <a:off x="3356722" y="4027752"/>
              <a:ext cx="29394" cy="88046"/>
            </a:xfrm>
            <a:custGeom>
              <a:avLst/>
              <a:gdLst/>
              <a:ahLst/>
              <a:cxnLst/>
              <a:rect l="l" t="t" r="r" b="b"/>
              <a:pathLst>
                <a:path w="1077" h="3226" extrusionOk="0">
                  <a:moveTo>
                    <a:pt x="1" y="1"/>
                  </a:moveTo>
                  <a:lnTo>
                    <a:pt x="1" y="3226"/>
                  </a:lnTo>
                  <a:lnTo>
                    <a:pt x="1077" y="3226"/>
                  </a:lnTo>
                  <a:lnTo>
                    <a:pt x="10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97;p63">
              <a:extLst>
                <a:ext uri="{FF2B5EF4-FFF2-40B4-BE49-F238E27FC236}">
                  <a16:creationId xmlns:a16="http://schemas.microsoft.com/office/drawing/2014/main" id="{C4C43247-D79C-BD6B-40AE-F14A24B05749}"/>
                </a:ext>
              </a:extLst>
            </p:cNvPr>
            <p:cNvSpPr/>
            <p:nvPr/>
          </p:nvSpPr>
          <p:spPr>
            <a:xfrm>
              <a:off x="3210052" y="4348739"/>
              <a:ext cx="58679" cy="144486"/>
            </a:xfrm>
            <a:custGeom>
              <a:avLst/>
              <a:gdLst/>
              <a:ahLst/>
              <a:cxnLst/>
              <a:rect l="l" t="t" r="r" b="b"/>
              <a:pathLst>
                <a:path w="2150" h="5294" extrusionOk="0">
                  <a:moveTo>
                    <a:pt x="0" y="1"/>
                  </a:moveTo>
                  <a:lnTo>
                    <a:pt x="0" y="4218"/>
                  </a:lnTo>
                  <a:lnTo>
                    <a:pt x="2149" y="5294"/>
                  </a:lnTo>
                  <a:lnTo>
                    <a:pt x="2149" y="99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98;p63">
              <a:extLst>
                <a:ext uri="{FF2B5EF4-FFF2-40B4-BE49-F238E27FC236}">
                  <a16:creationId xmlns:a16="http://schemas.microsoft.com/office/drawing/2014/main" id="{5994B33A-E98C-6245-BA3B-BD4750930089}"/>
                </a:ext>
              </a:extLst>
            </p:cNvPr>
            <p:cNvSpPr/>
            <p:nvPr/>
          </p:nvSpPr>
          <p:spPr>
            <a:xfrm>
              <a:off x="3473943" y="4340279"/>
              <a:ext cx="58679" cy="152947"/>
            </a:xfrm>
            <a:custGeom>
              <a:avLst/>
              <a:gdLst/>
              <a:ahLst/>
              <a:cxnLst/>
              <a:rect l="l" t="t" r="r" b="b"/>
              <a:pathLst>
                <a:path w="2150" h="5604" extrusionOk="0">
                  <a:moveTo>
                    <a:pt x="2149" y="0"/>
                  </a:moveTo>
                  <a:lnTo>
                    <a:pt x="0" y="1154"/>
                  </a:lnTo>
                  <a:lnTo>
                    <a:pt x="0" y="5604"/>
                  </a:lnTo>
                  <a:lnTo>
                    <a:pt x="2149" y="4528"/>
                  </a:lnTo>
                  <a:lnTo>
                    <a:pt x="21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99;p63">
              <a:extLst>
                <a:ext uri="{FF2B5EF4-FFF2-40B4-BE49-F238E27FC236}">
                  <a16:creationId xmlns:a16="http://schemas.microsoft.com/office/drawing/2014/main" id="{6EA423AD-B3C8-9DEE-0320-95951792B271}"/>
                </a:ext>
              </a:extLst>
            </p:cNvPr>
            <p:cNvSpPr/>
            <p:nvPr/>
          </p:nvSpPr>
          <p:spPr>
            <a:xfrm>
              <a:off x="3415373" y="4262249"/>
              <a:ext cx="29394" cy="29421"/>
            </a:xfrm>
            <a:custGeom>
              <a:avLst/>
              <a:gdLst/>
              <a:ahLst/>
              <a:cxnLst/>
              <a:rect l="l" t="t" r="r" b="b"/>
              <a:pathLst>
                <a:path w="1077" h="1078" extrusionOk="0">
                  <a:moveTo>
                    <a:pt x="537" y="1"/>
                  </a:moveTo>
                  <a:cubicBezTo>
                    <a:pt x="241" y="1"/>
                    <a:pt x="1" y="244"/>
                    <a:pt x="1" y="537"/>
                  </a:cubicBezTo>
                  <a:cubicBezTo>
                    <a:pt x="1" y="834"/>
                    <a:pt x="241" y="1077"/>
                    <a:pt x="537" y="1077"/>
                  </a:cubicBezTo>
                  <a:cubicBezTo>
                    <a:pt x="833" y="1077"/>
                    <a:pt x="1077" y="834"/>
                    <a:pt x="1077" y="537"/>
                  </a:cubicBezTo>
                  <a:cubicBezTo>
                    <a:pt x="1077" y="241"/>
                    <a:pt x="833"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00;p63">
              <a:extLst>
                <a:ext uri="{FF2B5EF4-FFF2-40B4-BE49-F238E27FC236}">
                  <a16:creationId xmlns:a16="http://schemas.microsoft.com/office/drawing/2014/main" id="{6FB7D6AB-7B71-A383-E126-1C2CEC253C46}"/>
                </a:ext>
              </a:extLst>
            </p:cNvPr>
            <p:cNvSpPr/>
            <p:nvPr/>
          </p:nvSpPr>
          <p:spPr>
            <a:xfrm>
              <a:off x="3298070" y="4262249"/>
              <a:ext cx="29394" cy="29421"/>
            </a:xfrm>
            <a:custGeom>
              <a:avLst/>
              <a:gdLst/>
              <a:ahLst/>
              <a:cxnLst/>
              <a:rect l="l" t="t" r="r" b="b"/>
              <a:pathLst>
                <a:path w="1077" h="1078" extrusionOk="0">
                  <a:moveTo>
                    <a:pt x="541" y="1"/>
                  </a:moveTo>
                  <a:cubicBezTo>
                    <a:pt x="244" y="1"/>
                    <a:pt x="1" y="244"/>
                    <a:pt x="1" y="537"/>
                  </a:cubicBezTo>
                  <a:cubicBezTo>
                    <a:pt x="1" y="834"/>
                    <a:pt x="244" y="1077"/>
                    <a:pt x="541" y="1077"/>
                  </a:cubicBezTo>
                  <a:cubicBezTo>
                    <a:pt x="833" y="1077"/>
                    <a:pt x="1077" y="834"/>
                    <a:pt x="1077" y="537"/>
                  </a:cubicBezTo>
                  <a:cubicBezTo>
                    <a:pt x="1077" y="241"/>
                    <a:pt x="833" y="1"/>
                    <a:pt x="5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01;p63">
              <a:extLst>
                <a:ext uri="{FF2B5EF4-FFF2-40B4-BE49-F238E27FC236}">
                  <a16:creationId xmlns:a16="http://schemas.microsoft.com/office/drawing/2014/main" id="{ECA422C9-935C-3BEA-4206-9CA96A86DA77}"/>
                </a:ext>
              </a:extLst>
            </p:cNvPr>
            <p:cNvSpPr/>
            <p:nvPr/>
          </p:nvSpPr>
          <p:spPr>
            <a:xfrm>
              <a:off x="3210052" y="4091890"/>
              <a:ext cx="322652" cy="436216"/>
            </a:xfrm>
            <a:custGeom>
              <a:avLst/>
              <a:gdLst/>
              <a:ahLst/>
              <a:cxnLst/>
              <a:rect l="l" t="t" r="r" b="b"/>
              <a:pathLst>
                <a:path w="11822" h="15983" extrusionOk="0">
                  <a:moveTo>
                    <a:pt x="3766" y="5170"/>
                  </a:moveTo>
                  <a:cubicBezTo>
                    <a:pt x="4651" y="5170"/>
                    <a:pt x="5375" y="5894"/>
                    <a:pt x="5375" y="6783"/>
                  </a:cubicBezTo>
                  <a:cubicBezTo>
                    <a:pt x="5375" y="7669"/>
                    <a:pt x="4651" y="8392"/>
                    <a:pt x="3766" y="8392"/>
                  </a:cubicBezTo>
                  <a:cubicBezTo>
                    <a:pt x="2876" y="8392"/>
                    <a:pt x="2153" y="7669"/>
                    <a:pt x="2153" y="6783"/>
                  </a:cubicBezTo>
                  <a:cubicBezTo>
                    <a:pt x="2153" y="5894"/>
                    <a:pt x="2876" y="5170"/>
                    <a:pt x="3766" y="5170"/>
                  </a:cubicBezTo>
                  <a:close/>
                  <a:moveTo>
                    <a:pt x="8060" y="5170"/>
                  </a:moveTo>
                  <a:cubicBezTo>
                    <a:pt x="8946" y="5170"/>
                    <a:pt x="9669" y="5894"/>
                    <a:pt x="9669" y="6783"/>
                  </a:cubicBezTo>
                  <a:cubicBezTo>
                    <a:pt x="9669" y="7669"/>
                    <a:pt x="8946" y="8392"/>
                    <a:pt x="8060" y="8392"/>
                  </a:cubicBezTo>
                  <a:cubicBezTo>
                    <a:pt x="7174" y="8392"/>
                    <a:pt x="6451" y="7669"/>
                    <a:pt x="6451" y="6783"/>
                  </a:cubicBezTo>
                  <a:cubicBezTo>
                    <a:pt x="6451" y="5894"/>
                    <a:pt x="7174" y="5170"/>
                    <a:pt x="8060" y="5170"/>
                  </a:cubicBezTo>
                  <a:close/>
                  <a:moveTo>
                    <a:pt x="5375" y="11077"/>
                  </a:moveTo>
                  <a:lnTo>
                    <a:pt x="5375" y="14373"/>
                  </a:lnTo>
                  <a:lnTo>
                    <a:pt x="4298" y="14373"/>
                  </a:lnTo>
                  <a:lnTo>
                    <a:pt x="4298" y="11077"/>
                  </a:lnTo>
                  <a:close/>
                  <a:moveTo>
                    <a:pt x="7524" y="11077"/>
                  </a:moveTo>
                  <a:lnTo>
                    <a:pt x="7524" y="14373"/>
                  </a:lnTo>
                  <a:lnTo>
                    <a:pt x="6444" y="14373"/>
                  </a:lnTo>
                  <a:lnTo>
                    <a:pt x="6444" y="11077"/>
                  </a:lnTo>
                  <a:close/>
                  <a:moveTo>
                    <a:pt x="2149" y="1"/>
                  </a:moveTo>
                  <a:lnTo>
                    <a:pt x="0" y="1077"/>
                  </a:lnTo>
                  <a:lnTo>
                    <a:pt x="0" y="8226"/>
                  </a:lnTo>
                  <a:lnTo>
                    <a:pt x="3226" y="9726"/>
                  </a:lnTo>
                  <a:lnTo>
                    <a:pt x="3226" y="15982"/>
                  </a:lnTo>
                  <a:lnTo>
                    <a:pt x="8600" y="15982"/>
                  </a:lnTo>
                  <a:lnTo>
                    <a:pt x="8600" y="9616"/>
                  </a:lnTo>
                  <a:lnTo>
                    <a:pt x="11822" y="7884"/>
                  </a:lnTo>
                  <a:lnTo>
                    <a:pt x="11822" y="1077"/>
                  </a:lnTo>
                  <a:lnTo>
                    <a:pt x="11818" y="1077"/>
                  </a:lnTo>
                  <a:lnTo>
                    <a:pt x="9669" y="1"/>
                  </a:lnTo>
                  <a:lnTo>
                    <a:pt x="9669" y="4094"/>
                  </a:lnTo>
                  <a:lnTo>
                    <a:pt x="2149" y="4094"/>
                  </a:lnTo>
                  <a:lnTo>
                    <a:pt x="21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02;p63">
              <a:extLst>
                <a:ext uri="{FF2B5EF4-FFF2-40B4-BE49-F238E27FC236}">
                  <a16:creationId xmlns:a16="http://schemas.microsoft.com/office/drawing/2014/main" id="{6CB1EC86-86CD-0109-FC87-84FF8E425E71}"/>
                </a:ext>
              </a:extLst>
            </p:cNvPr>
            <p:cNvSpPr/>
            <p:nvPr/>
          </p:nvSpPr>
          <p:spPr>
            <a:xfrm>
              <a:off x="3561961" y="4223740"/>
              <a:ext cx="29394" cy="106250"/>
            </a:xfrm>
            <a:custGeom>
              <a:avLst/>
              <a:gdLst/>
              <a:ahLst/>
              <a:cxnLst/>
              <a:rect l="l" t="t" r="r" b="b"/>
              <a:pathLst>
                <a:path w="1077" h="3893" extrusionOk="0">
                  <a:moveTo>
                    <a:pt x="0" y="0"/>
                  </a:moveTo>
                  <a:lnTo>
                    <a:pt x="0" y="3893"/>
                  </a:lnTo>
                  <a:lnTo>
                    <a:pt x="1077" y="3353"/>
                  </a:lnTo>
                  <a:lnTo>
                    <a:pt x="1077" y="54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03;p63">
              <a:extLst>
                <a:ext uri="{FF2B5EF4-FFF2-40B4-BE49-F238E27FC236}">
                  <a16:creationId xmlns:a16="http://schemas.microsoft.com/office/drawing/2014/main" id="{87D52B21-5C99-BF0F-5CB7-30661B16C87B}"/>
                </a:ext>
              </a:extLst>
            </p:cNvPr>
            <p:cNvSpPr/>
            <p:nvPr/>
          </p:nvSpPr>
          <p:spPr>
            <a:xfrm>
              <a:off x="3151482" y="4224040"/>
              <a:ext cx="29421" cy="106059"/>
            </a:xfrm>
            <a:custGeom>
              <a:avLst/>
              <a:gdLst/>
              <a:ahLst/>
              <a:cxnLst/>
              <a:rect l="l" t="t" r="r" b="b"/>
              <a:pathLst>
                <a:path w="1078" h="3886" extrusionOk="0">
                  <a:moveTo>
                    <a:pt x="1077" y="0"/>
                  </a:moveTo>
                  <a:lnTo>
                    <a:pt x="1" y="536"/>
                  </a:lnTo>
                  <a:lnTo>
                    <a:pt x="1" y="3345"/>
                  </a:lnTo>
                  <a:lnTo>
                    <a:pt x="1077" y="3885"/>
                  </a:lnTo>
                  <a:lnTo>
                    <a:pt x="10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72800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5">
          <a:extLst>
            <a:ext uri="{FF2B5EF4-FFF2-40B4-BE49-F238E27FC236}">
              <a16:creationId xmlns:a16="http://schemas.microsoft.com/office/drawing/2014/main" id="{3BF90036-C1BE-DC4F-AB9E-54D5349DA779}"/>
            </a:ext>
          </a:extLst>
        </p:cNvPr>
        <p:cNvGrpSpPr/>
        <p:nvPr/>
      </p:nvGrpSpPr>
      <p:grpSpPr>
        <a:xfrm>
          <a:off x="0" y="0"/>
          <a:ext cx="0" cy="0"/>
          <a:chOff x="0" y="0"/>
          <a:chExt cx="0" cy="0"/>
        </a:xfrm>
      </p:grpSpPr>
      <p:sp>
        <p:nvSpPr>
          <p:cNvPr id="466" name="Google Shape;466;p36">
            <a:extLst>
              <a:ext uri="{FF2B5EF4-FFF2-40B4-BE49-F238E27FC236}">
                <a16:creationId xmlns:a16="http://schemas.microsoft.com/office/drawing/2014/main" id="{9CA83D32-FCF7-7B70-32E9-5B6553BFF1D8}"/>
              </a:ext>
            </a:extLst>
          </p:cNvPr>
          <p:cNvSpPr txBox="1">
            <a:spLocks noGrp="1"/>
          </p:cNvSpPr>
          <p:nvPr>
            <p:ph type="title"/>
          </p:nvPr>
        </p:nvSpPr>
        <p:spPr>
          <a:xfrm>
            <a:off x="720000" y="2303250"/>
            <a:ext cx="4044900" cy="1865036"/>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Why Agentic AI is the trend of 2025</a:t>
            </a:r>
          </a:p>
        </p:txBody>
      </p:sp>
      <p:sp>
        <p:nvSpPr>
          <p:cNvPr id="467" name="Google Shape;467;p36">
            <a:extLst>
              <a:ext uri="{FF2B5EF4-FFF2-40B4-BE49-F238E27FC236}">
                <a16:creationId xmlns:a16="http://schemas.microsoft.com/office/drawing/2014/main" id="{6805A333-29C6-FD46-B757-6FE200C6F1B8}"/>
              </a:ext>
            </a:extLst>
          </p:cNvPr>
          <p:cNvSpPr txBox="1">
            <a:spLocks noGrp="1"/>
          </p:cNvSpPr>
          <p:nvPr>
            <p:ph type="subTitle" idx="1"/>
          </p:nvPr>
        </p:nvSpPr>
        <p:spPr>
          <a:xfrm>
            <a:off x="703525" y="3985436"/>
            <a:ext cx="40449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 </a:t>
            </a:r>
          </a:p>
        </p:txBody>
      </p:sp>
      <p:sp>
        <p:nvSpPr>
          <p:cNvPr id="468" name="Google Shape;468;p36">
            <a:extLst>
              <a:ext uri="{FF2B5EF4-FFF2-40B4-BE49-F238E27FC236}">
                <a16:creationId xmlns:a16="http://schemas.microsoft.com/office/drawing/2014/main" id="{88F56A12-5E46-DDD1-6BBD-2159056A0DF9}"/>
              </a:ext>
            </a:extLst>
          </p:cNvPr>
          <p:cNvSpPr txBox="1">
            <a:spLocks noGrp="1"/>
          </p:cNvSpPr>
          <p:nvPr>
            <p:ph type="title" idx="2"/>
          </p:nvPr>
        </p:nvSpPr>
        <p:spPr>
          <a:xfrm>
            <a:off x="3249975" y="1014475"/>
            <a:ext cx="1411800" cy="8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9" name="Google Shape;469;p36">
            <a:extLst>
              <a:ext uri="{FF2B5EF4-FFF2-40B4-BE49-F238E27FC236}">
                <a16:creationId xmlns:a16="http://schemas.microsoft.com/office/drawing/2014/main" id="{F2F88D63-B138-2F2A-D5A7-23E5E789B369}"/>
              </a:ext>
            </a:extLst>
          </p:cNvPr>
          <p:cNvGrpSpPr/>
          <p:nvPr/>
        </p:nvGrpSpPr>
        <p:grpSpPr>
          <a:xfrm>
            <a:off x="5504532" y="1402030"/>
            <a:ext cx="3231844" cy="3156274"/>
            <a:chOff x="5504532" y="1402030"/>
            <a:chExt cx="3231844" cy="3156274"/>
          </a:xfrm>
        </p:grpSpPr>
        <p:sp>
          <p:nvSpPr>
            <p:cNvPr id="470" name="Google Shape;470;p36">
              <a:extLst>
                <a:ext uri="{FF2B5EF4-FFF2-40B4-BE49-F238E27FC236}">
                  <a16:creationId xmlns:a16="http://schemas.microsoft.com/office/drawing/2014/main" id="{5DAF82B9-4E0C-3FD9-6F72-B1EE070D6728}"/>
                </a:ext>
              </a:extLst>
            </p:cNvPr>
            <p:cNvSpPr/>
            <p:nvPr/>
          </p:nvSpPr>
          <p:spPr>
            <a:xfrm>
              <a:off x="8185993" y="219687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a:extLst>
                <a:ext uri="{FF2B5EF4-FFF2-40B4-BE49-F238E27FC236}">
                  <a16:creationId xmlns:a16="http://schemas.microsoft.com/office/drawing/2014/main" id="{AC06794B-B231-E491-E4CD-EA40FB5C6180}"/>
                </a:ext>
              </a:extLst>
            </p:cNvPr>
            <p:cNvSpPr/>
            <p:nvPr/>
          </p:nvSpPr>
          <p:spPr>
            <a:xfrm>
              <a:off x="5504532" y="4432120"/>
              <a:ext cx="3102092" cy="126184"/>
            </a:xfrm>
            <a:custGeom>
              <a:avLst/>
              <a:gdLst/>
              <a:ahLst/>
              <a:cxnLst/>
              <a:rect l="l" t="t" r="r" b="b"/>
              <a:pathLst>
                <a:path w="48848" h="1987" extrusionOk="0">
                  <a:moveTo>
                    <a:pt x="48848" y="996"/>
                  </a:moveTo>
                  <a:cubicBezTo>
                    <a:pt x="48848" y="1543"/>
                    <a:pt x="37914" y="1986"/>
                    <a:pt x="24424" y="1986"/>
                  </a:cubicBezTo>
                  <a:cubicBezTo>
                    <a:pt x="10935" y="1986"/>
                    <a:pt x="1" y="1543"/>
                    <a:pt x="1" y="996"/>
                  </a:cubicBezTo>
                  <a:cubicBezTo>
                    <a:pt x="1" y="450"/>
                    <a:pt x="10935" y="1"/>
                    <a:pt x="24424" y="1"/>
                  </a:cubicBezTo>
                  <a:cubicBezTo>
                    <a:pt x="37914" y="1"/>
                    <a:pt x="48848" y="450"/>
                    <a:pt x="48848" y="996"/>
                  </a:cubicBezTo>
                  <a:close/>
                </a:path>
              </a:pathLst>
            </a:custGeom>
            <a:solidFill>
              <a:srgbClr val="134F5C">
                <a:alpha val="32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36">
              <a:extLst>
                <a:ext uri="{FF2B5EF4-FFF2-40B4-BE49-F238E27FC236}">
                  <a16:creationId xmlns:a16="http://schemas.microsoft.com/office/drawing/2014/main" id="{72FE6918-2B4B-404B-C8E1-9F694F8E3DB0}"/>
                </a:ext>
              </a:extLst>
            </p:cNvPr>
            <p:cNvGrpSpPr/>
            <p:nvPr/>
          </p:nvGrpSpPr>
          <p:grpSpPr>
            <a:xfrm>
              <a:off x="5836805" y="2286450"/>
              <a:ext cx="2491776" cy="2195831"/>
              <a:chOff x="5450286" y="1617112"/>
              <a:chExt cx="3026938" cy="2667433"/>
            </a:xfrm>
          </p:grpSpPr>
          <p:sp>
            <p:nvSpPr>
              <p:cNvPr id="473" name="Google Shape;473;p36">
                <a:extLst>
                  <a:ext uri="{FF2B5EF4-FFF2-40B4-BE49-F238E27FC236}">
                    <a16:creationId xmlns:a16="http://schemas.microsoft.com/office/drawing/2014/main" id="{F89D239F-5744-E9A6-D28E-29A8AB7710D7}"/>
                  </a:ext>
                </a:extLst>
              </p:cNvPr>
              <p:cNvSpPr/>
              <p:nvPr/>
            </p:nvSpPr>
            <p:spPr>
              <a:xfrm>
                <a:off x="6264500" y="3865802"/>
                <a:ext cx="1398099" cy="418743"/>
              </a:xfrm>
              <a:custGeom>
                <a:avLst/>
                <a:gdLst/>
                <a:ahLst/>
                <a:cxnLst/>
                <a:rect l="l" t="t" r="r" b="b"/>
                <a:pathLst>
                  <a:path w="18123" h="5428" extrusionOk="0">
                    <a:moveTo>
                      <a:pt x="14836" y="2838"/>
                    </a:moveTo>
                    <a:cubicBezTo>
                      <a:pt x="14652" y="2130"/>
                      <a:pt x="14255" y="0"/>
                      <a:pt x="14255" y="0"/>
                    </a:cubicBezTo>
                    <a:lnTo>
                      <a:pt x="3868" y="0"/>
                    </a:lnTo>
                    <a:cubicBezTo>
                      <a:pt x="3868" y="0"/>
                      <a:pt x="3476" y="2130"/>
                      <a:pt x="3286" y="2838"/>
                    </a:cubicBezTo>
                    <a:cubicBezTo>
                      <a:pt x="3004" y="3896"/>
                      <a:pt x="1819" y="4616"/>
                      <a:pt x="541" y="4616"/>
                    </a:cubicBezTo>
                    <a:lnTo>
                      <a:pt x="541" y="4616"/>
                    </a:lnTo>
                    <a:cubicBezTo>
                      <a:pt x="242" y="4616"/>
                      <a:pt x="0" y="4817"/>
                      <a:pt x="0" y="5065"/>
                    </a:cubicBezTo>
                    <a:lnTo>
                      <a:pt x="0" y="5427"/>
                    </a:lnTo>
                    <a:lnTo>
                      <a:pt x="18122" y="5427"/>
                    </a:lnTo>
                    <a:lnTo>
                      <a:pt x="18122" y="5065"/>
                    </a:lnTo>
                    <a:cubicBezTo>
                      <a:pt x="18122" y="4817"/>
                      <a:pt x="17881" y="4616"/>
                      <a:pt x="17581" y="4616"/>
                    </a:cubicBezTo>
                    <a:lnTo>
                      <a:pt x="17581" y="4616"/>
                    </a:lnTo>
                    <a:cubicBezTo>
                      <a:pt x="16310" y="4616"/>
                      <a:pt x="15118" y="3896"/>
                      <a:pt x="14836" y="28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a:extLst>
                  <a:ext uri="{FF2B5EF4-FFF2-40B4-BE49-F238E27FC236}">
                    <a16:creationId xmlns:a16="http://schemas.microsoft.com/office/drawing/2014/main" id="{672E120D-E3C0-27BF-63A3-50E3CE02A3B4}"/>
                  </a:ext>
                </a:extLst>
              </p:cNvPr>
              <p:cNvSpPr/>
              <p:nvPr/>
            </p:nvSpPr>
            <p:spPr>
              <a:xfrm>
                <a:off x="5450286" y="1617112"/>
                <a:ext cx="3026938" cy="2265594"/>
              </a:xfrm>
              <a:custGeom>
                <a:avLst/>
                <a:gdLst/>
                <a:ahLst/>
                <a:cxnLst/>
                <a:rect l="l" t="t" r="r" b="b"/>
                <a:pathLst>
                  <a:path w="39237" h="29368" extrusionOk="0">
                    <a:moveTo>
                      <a:pt x="38477" y="29367"/>
                    </a:moveTo>
                    <a:lnTo>
                      <a:pt x="754" y="29367"/>
                    </a:lnTo>
                    <a:cubicBezTo>
                      <a:pt x="340" y="29367"/>
                      <a:pt x="0" y="29028"/>
                      <a:pt x="0" y="28613"/>
                    </a:cubicBezTo>
                    <a:lnTo>
                      <a:pt x="0" y="760"/>
                    </a:lnTo>
                    <a:cubicBezTo>
                      <a:pt x="0" y="340"/>
                      <a:pt x="340" y="0"/>
                      <a:pt x="754" y="0"/>
                    </a:cubicBezTo>
                    <a:lnTo>
                      <a:pt x="38477" y="0"/>
                    </a:lnTo>
                    <a:cubicBezTo>
                      <a:pt x="38897" y="0"/>
                      <a:pt x="39236" y="340"/>
                      <a:pt x="39236" y="760"/>
                    </a:cubicBezTo>
                    <a:lnTo>
                      <a:pt x="39236" y="28613"/>
                    </a:lnTo>
                    <a:cubicBezTo>
                      <a:pt x="39236" y="29028"/>
                      <a:pt x="38897" y="29367"/>
                      <a:pt x="38477" y="293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6">
                <a:extLst>
                  <a:ext uri="{FF2B5EF4-FFF2-40B4-BE49-F238E27FC236}">
                    <a16:creationId xmlns:a16="http://schemas.microsoft.com/office/drawing/2014/main" id="{E086C703-993A-EEE8-B913-2F5BA6830C51}"/>
                  </a:ext>
                </a:extLst>
              </p:cNvPr>
              <p:cNvSpPr/>
              <p:nvPr/>
            </p:nvSpPr>
            <p:spPr>
              <a:xfrm>
                <a:off x="5450286" y="1617112"/>
                <a:ext cx="3026938" cy="2039174"/>
              </a:xfrm>
              <a:custGeom>
                <a:avLst/>
                <a:gdLst/>
                <a:ahLst/>
                <a:cxnLst/>
                <a:rect l="l" t="t" r="r" b="b"/>
                <a:pathLst>
                  <a:path w="39237" h="26433" extrusionOk="0">
                    <a:moveTo>
                      <a:pt x="39236" y="26432"/>
                    </a:moveTo>
                    <a:lnTo>
                      <a:pt x="39236" y="1238"/>
                    </a:lnTo>
                    <a:cubicBezTo>
                      <a:pt x="39236" y="559"/>
                      <a:pt x="38678" y="0"/>
                      <a:pt x="37999" y="0"/>
                    </a:cubicBezTo>
                    <a:lnTo>
                      <a:pt x="1237" y="0"/>
                    </a:lnTo>
                    <a:cubicBezTo>
                      <a:pt x="553" y="0"/>
                      <a:pt x="0" y="559"/>
                      <a:pt x="0" y="1238"/>
                    </a:cubicBezTo>
                    <a:lnTo>
                      <a:pt x="0" y="2643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a:extLst>
                  <a:ext uri="{FF2B5EF4-FFF2-40B4-BE49-F238E27FC236}">
                    <a16:creationId xmlns:a16="http://schemas.microsoft.com/office/drawing/2014/main" id="{D6C3FBBE-8C0E-66A1-EB0A-611883FA73F7}"/>
                  </a:ext>
                </a:extLst>
              </p:cNvPr>
              <p:cNvSpPr/>
              <p:nvPr/>
            </p:nvSpPr>
            <p:spPr>
              <a:xfrm>
                <a:off x="5563461" y="1742322"/>
                <a:ext cx="2799669" cy="1789224"/>
              </a:xfrm>
              <a:custGeom>
                <a:avLst/>
                <a:gdLst/>
                <a:ahLst/>
                <a:cxnLst/>
                <a:rect l="l" t="t" r="r" b="b"/>
                <a:pathLst>
                  <a:path w="36291" h="23193" extrusionOk="0">
                    <a:moveTo>
                      <a:pt x="1" y="0"/>
                    </a:moveTo>
                    <a:lnTo>
                      <a:pt x="36290" y="0"/>
                    </a:lnTo>
                    <a:lnTo>
                      <a:pt x="36290" y="23192"/>
                    </a:lnTo>
                    <a:lnTo>
                      <a:pt x="1" y="23192"/>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a:extLst>
                  <a:ext uri="{FF2B5EF4-FFF2-40B4-BE49-F238E27FC236}">
                    <a16:creationId xmlns:a16="http://schemas.microsoft.com/office/drawing/2014/main" id="{E816B996-1F75-3FA4-0A04-F82F8DDE2840}"/>
                  </a:ext>
                </a:extLst>
              </p:cNvPr>
              <p:cNvSpPr/>
              <p:nvPr/>
            </p:nvSpPr>
            <p:spPr>
              <a:xfrm>
                <a:off x="5572333" y="1751194"/>
                <a:ext cx="2781926" cy="1771403"/>
              </a:xfrm>
              <a:custGeom>
                <a:avLst/>
                <a:gdLst/>
                <a:ahLst/>
                <a:cxnLst/>
                <a:rect l="l" t="t" r="r" b="b"/>
                <a:pathLst>
                  <a:path w="36061" h="22962" extrusionOk="0">
                    <a:moveTo>
                      <a:pt x="1" y="22962"/>
                    </a:moveTo>
                    <a:lnTo>
                      <a:pt x="1" y="0"/>
                    </a:lnTo>
                    <a:lnTo>
                      <a:pt x="36060" y="0"/>
                    </a:lnTo>
                    <a:lnTo>
                      <a:pt x="36060" y="229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36">
              <a:extLst>
                <a:ext uri="{FF2B5EF4-FFF2-40B4-BE49-F238E27FC236}">
                  <a16:creationId xmlns:a16="http://schemas.microsoft.com/office/drawing/2014/main" id="{831575D3-C25B-457C-AE59-8D528101DAA1}"/>
                </a:ext>
              </a:extLst>
            </p:cNvPr>
            <p:cNvSpPr/>
            <p:nvPr/>
          </p:nvSpPr>
          <p:spPr>
            <a:xfrm>
              <a:off x="8399355" y="3558815"/>
              <a:ext cx="337021" cy="271928"/>
            </a:xfrm>
            <a:custGeom>
              <a:avLst/>
              <a:gdLst/>
              <a:ahLst/>
              <a:cxnLst/>
              <a:rect l="l" t="t" r="r" b="b"/>
              <a:pathLst>
                <a:path w="5307" h="4282" fill="none" extrusionOk="0">
                  <a:moveTo>
                    <a:pt x="3782" y="0"/>
                  </a:moveTo>
                  <a:lnTo>
                    <a:pt x="4403" y="0"/>
                  </a:lnTo>
                  <a:cubicBezTo>
                    <a:pt x="4904" y="0"/>
                    <a:pt x="5307" y="403"/>
                    <a:pt x="5307" y="904"/>
                  </a:cubicBezTo>
                  <a:lnTo>
                    <a:pt x="5307" y="2429"/>
                  </a:lnTo>
                  <a:lnTo>
                    <a:pt x="5307" y="2440"/>
                  </a:lnTo>
                  <a:cubicBezTo>
                    <a:pt x="5307" y="3453"/>
                    <a:pt x="4484" y="4276"/>
                    <a:pt x="3471" y="4276"/>
                  </a:cubicBezTo>
                  <a:lnTo>
                    <a:pt x="2872" y="4276"/>
                  </a:lnTo>
                  <a:lnTo>
                    <a:pt x="2872" y="3453"/>
                  </a:lnTo>
                  <a:cubicBezTo>
                    <a:pt x="3523" y="3453"/>
                    <a:pt x="3724" y="2889"/>
                    <a:pt x="3770" y="2429"/>
                  </a:cubicBezTo>
                  <a:lnTo>
                    <a:pt x="3770" y="2429"/>
                  </a:lnTo>
                  <a:cubicBezTo>
                    <a:pt x="3275" y="2429"/>
                    <a:pt x="2872" y="2026"/>
                    <a:pt x="2872" y="1525"/>
                  </a:cubicBezTo>
                  <a:lnTo>
                    <a:pt x="2872" y="904"/>
                  </a:lnTo>
                  <a:cubicBezTo>
                    <a:pt x="2878" y="403"/>
                    <a:pt x="3281" y="0"/>
                    <a:pt x="3782" y="0"/>
                  </a:cubicBezTo>
                  <a:close/>
                  <a:moveTo>
                    <a:pt x="910" y="2434"/>
                  </a:moveTo>
                  <a:lnTo>
                    <a:pt x="910" y="2434"/>
                  </a:lnTo>
                  <a:cubicBezTo>
                    <a:pt x="852" y="2895"/>
                    <a:pt x="651" y="3459"/>
                    <a:pt x="12" y="3459"/>
                  </a:cubicBezTo>
                  <a:lnTo>
                    <a:pt x="12" y="4282"/>
                  </a:lnTo>
                  <a:lnTo>
                    <a:pt x="605" y="4282"/>
                  </a:lnTo>
                  <a:cubicBezTo>
                    <a:pt x="1624" y="4282"/>
                    <a:pt x="2441" y="3459"/>
                    <a:pt x="2441" y="2446"/>
                  </a:cubicBezTo>
                  <a:lnTo>
                    <a:pt x="2441" y="2434"/>
                  </a:lnTo>
                  <a:lnTo>
                    <a:pt x="2441" y="904"/>
                  </a:lnTo>
                  <a:cubicBezTo>
                    <a:pt x="2441" y="403"/>
                    <a:pt x="2038" y="0"/>
                    <a:pt x="1543" y="0"/>
                  </a:cubicBezTo>
                  <a:lnTo>
                    <a:pt x="916" y="0"/>
                  </a:lnTo>
                  <a:cubicBezTo>
                    <a:pt x="421" y="0"/>
                    <a:pt x="18" y="403"/>
                    <a:pt x="18" y="904"/>
                  </a:cubicBezTo>
                  <a:lnTo>
                    <a:pt x="18" y="1525"/>
                  </a:lnTo>
                  <a:cubicBezTo>
                    <a:pt x="1" y="2026"/>
                    <a:pt x="404" y="2434"/>
                    <a:pt x="910" y="2434"/>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a:extLst>
                <a:ext uri="{FF2B5EF4-FFF2-40B4-BE49-F238E27FC236}">
                  <a16:creationId xmlns:a16="http://schemas.microsoft.com/office/drawing/2014/main" id="{14052CA4-1250-281C-2B9B-82B1F5AF1339}"/>
                </a:ext>
              </a:extLst>
            </p:cNvPr>
            <p:cNvSpPr/>
            <p:nvPr/>
          </p:nvSpPr>
          <p:spPr>
            <a:xfrm>
              <a:off x="6054669" y="4040401"/>
              <a:ext cx="411957" cy="412274"/>
            </a:xfrm>
            <a:custGeom>
              <a:avLst/>
              <a:gdLst/>
              <a:ahLst/>
              <a:cxnLst/>
              <a:rect l="l" t="t" r="r" b="b"/>
              <a:pathLst>
                <a:path w="6487" h="6492" fill="none" extrusionOk="0">
                  <a:moveTo>
                    <a:pt x="6481" y="3033"/>
                  </a:moveTo>
                  <a:cubicBezTo>
                    <a:pt x="6475" y="2930"/>
                    <a:pt x="6418" y="2843"/>
                    <a:pt x="6326" y="2809"/>
                  </a:cubicBezTo>
                  <a:lnTo>
                    <a:pt x="6078" y="2700"/>
                  </a:lnTo>
                  <a:cubicBezTo>
                    <a:pt x="6009" y="2665"/>
                    <a:pt x="5951" y="2607"/>
                    <a:pt x="5928" y="2527"/>
                  </a:cubicBezTo>
                  <a:lnTo>
                    <a:pt x="5928" y="2527"/>
                  </a:lnTo>
                  <a:cubicBezTo>
                    <a:pt x="5905" y="2446"/>
                    <a:pt x="5923" y="2372"/>
                    <a:pt x="5969" y="2302"/>
                  </a:cubicBezTo>
                  <a:lnTo>
                    <a:pt x="6130" y="2090"/>
                  </a:lnTo>
                  <a:cubicBezTo>
                    <a:pt x="6187" y="2009"/>
                    <a:pt x="6199" y="1900"/>
                    <a:pt x="6153" y="1813"/>
                  </a:cubicBezTo>
                  <a:cubicBezTo>
                    <a:pt x="6084" y="1687"/>
                    <a:pt x="6015" y="1566"/>
                    <a:pt x="5940" y="1451"/>
                  </a:cubicBezTo>
                  <a:cubicBezTo>
                    <a:pt x="5882" y="1370"/>
                    <a:pt x="5790" y="1318"/>
                    <a:pt x="5693" y="1336"/>
                  </a:cubicBezTo>
                  <a:lnTo>
                    <a:pt x="5422" y="1364"/>
                  </a:lnTo>
                  <a:cubicBezTo>
                    <a:pt x="5347" y="1370"/>
                    <a:pt x="5267" y="1341"/>
                    <a:pt x="5209" y="1284"/>
                  </a:cubicBezTo>
                  <a:lnTo>
                    <a:pt x="5209" y="1284"/>
                  </a:lnTo>
                  <a:cubicBezTo>
                    <a:pt x="5152" y="1226"/>
                    <a:pt x="5123" y="1146"/>
                    <a:pt x="5129" y="1065"/>
                  </a:cubicBezTo>
                  <a:lnTo>
                    <a:pt x="5157" y="800"/>
                  </a:lnTo>
                  <a:cubicBezTo>
                    <a:pt x="5175" y="697"/>
                    <a:pt x="5123" y="605"/>
                    <a:pt x="5042" y="547"/>
                  </a:cubicBezTo>
                  <a:cubicBezTo>
                    <a:pt x="4927" y="467"/>
                    <a:pt x="4806" y="398"/>
                    <a:pt x="4674" y="340"/>
                  </a:cubicBezTo>
                  <a:cubicBezTo>
                    <a:pt x="4588" y="294"/>
                    <a:pt x="4484" y="306"/>
                    <a:pt x="4403" y="363"/>
                  </a:cubicBezTo>
                  <a:lnTo>
                    <a:pt x="4185" y="518"/>
                  </a:lnTo>
                  <a:cubicBezTo>
                    <a:pt x="4121" y="570"/>
                    <a:pt x="4041" y="582"/>
                    <a:pt x="3960" y="565"/>
                  </a:cubicBezTo>
                  <a:lnTo>
                    <a:pt x="3960" y="565"/>
                  </a:lnTo>
                  <a:cubicBezTo>
                    <a:pt x="3885" y="542"/>
                    <a:pt x="3816" y="490"/>
                    <a:pt x="3788" y="409"/>
                  </a:cubicBezTo>
                  <a:lnTo>
                    <a:pt x="3684" y="167"/>
                  </a:lnTo>
                  <a:cubicBezTo>
                    <a:pt x="3644" y="81"/>
                    <a:pt x="3563" y="18"/>
                    <a:pt x="3460" y="6"/>
                  </a:cubicBezTo>
                  <a:cubicBezTo>
                    <a:pt x="3385" y="1"/>
                    <a:pt x="3316" y="1"/>
                    <a:pt x="3241" y="1"/>
                  </a:cubicBezTo>
                  <a:cubicBezTo>
                    <a:pt x="3172" y="1"/>
                    <a:pt x="3097" y="1"/>
                    <a:pt x="3028" y="6"/>
                  </a:cubicBezTo>
                  <a:cubicBezTo>
                    <a:pt x="2924" y="18"/>
                    <a:pt x="2850" y="75"/>
                    <a:pt x="2804" y="167"/>
                  </a:cubicBezTo>
                  <a:lnTo>
                    <a:pt x="2694" y="409"/>
                  </a:lnTo>
                  <a:cubicBezTo>
                    <a:pt x="2660" y="484"/>
                    <a:pt x="2602" y="542"/>
                    <a:pt x="2522" y="565"/>
                  </a:cubicBezTo>
                  <a:lnTo>
                    <a:pt x="2522" y="565"/>
                  </a:lnTo>
                  <a:cubicBezTo>
                    <a:pt x="2447" y="582"/>
                    <a:pt x="2366" y="570"/>
                    <a:pt x="2303" y="518"/>
                  </a:cubicBezTo>
                  <a:lnTo>
                    <a:pt x="2084" y="363"/>
                  </a:lnTo>
                  <a:cubicBezTo>
                    <a:pt x="2004" y="306"/>
                    <a:pt x="1900" y="288"/>
                    <a:pt x="1814" y="340"/>
                  </a:cubicBezTo>
                  <a:cubicBezTo>
                    <a:pt x="1681" y="403"/>
                    <a:pt x="1561" y="478"/>
                    <a:pt x="1445" y="547"/>
                  </a:cubicBezTo>
                  <a:cubicBezTo>
                    <a:pt x="1365" y="605"/>
                    <a:pt x="1313" y="697"/>
                    <a:pt x="1330" y="800"/>
                  </a:cubicBezTo>
                  <a:lnTo>
                    <a:pt x="1359" y="1065"/>
                  </a:lnTo>
                  <a:cubicBezTo>
                    <a:pt x="1365" y="1146"/>
                    <a:pt x="1336" y="1226"/>
                    <a:pt x="1279" y="1284"/>
                  </a:cubicBezTo>
                  <a:lnTo>
                    <a:pt x="1279" y="1284"/>
                  </a:lnTo>
                  <a:cubicBezTo>
                    <a:pt x="1221" y="1341"/>
                    <a:pt x="1140" y="1370"/>
                    <a:pt x="1066" y="1364"/>
                  </a:cubicBezTo>
                  <a:lnTo>
                    <a:pt x="795" y="1336"/>
                  </a:lnTo>
                  <a:cubicBezTo>
                    <a:pt x="697" y="1318"/>
                    <a:pt x="605" y="1370"/>
                    <a:pt x="548" y="1451"/>
                  </a:cubicBezTo>
                  <a:cubicBezTo>
                    <a:pt x="467" y="1566"/>
                    <a:pt x="392" y="1687"/>
                    <a:pt x="335" y="1813"/>
                  </a:cubicBezTo>
                  <a:cubicBezTo>
                    <a:pt x="294" y="1900"/>
                    <a:pt x="300" y="2009"/>
                    <a:pt x="358" y="2090"/>
                  </a:cubicBezTo>
                  <a:lnTo>
                    <a:pt x="519" y="2302"/>
                  </a:lnTo>
                  <a:cubicBezTo>
                    <a:pt x="565" y="2372"/>
                    <a:pt x="582" y="2446"/>
                    <a:pt x="559" y="2527"/>
                  </a:cubicBezTo>
                  <a:lnTo>
                    <a:pt x="559" y="2527"/>
                  </a:lnTo>
                  <a:cubicBezTo>
                    <a:pt x="536" y="2607"/>
                    <a:pt x="490" y="2671"/>
                    <a:pt x="410" y="2700"/>
                  </a:cubicBezTo>
                  <a:lnTo>
                    <a:pt x="162" y="2809"/>
                  </a:lnTo>
                  <a:cubicBezTo>
                    <a:pt x="76" y="2843"/>
                    <a:pt x="13" y="2930"/>
                    <a:pt x="7" y="3033"/>
                  </a:cubicBezTo>
                  <a:cubicBezTo>
                    <a:pt x="1" y="3102"/>
                    <a:pt x="1" y="3177"/>
                    <a:pt x="1" y="3246"/>
                  </a:cubicBezTo>
                  <a:cubicBezTo>
                    <a:pt x="1" y="3321"/>
                    <a:pt x="1" y="3390"/>
                    <a:pt x="7" y="3465"/>
                  </a:cubicBezTo>
                  <a:cubicBezTo>
                    <a:pt x="13" y="3563"/>
                    <a:pt x="70" y="3643"/>
                    <a:pt x="162" y="3684"/>
                  </a:cubicBezTo>
                  <a:lnTo>
                    <a:pt x="410" y="3793"/>
                  </a:lnTo>
                  <a:cubicBezTo>
                    <a:pt x="479" y="3822"/>
                    <a:pt x="536" y="3885"/>
                    <a:pt x="559" y="3966"/>
                  </a:cubicBezTo>
                  <a:lnTo>
                    <a:pt x="559" y="3966"/>
                  </a:lnTo>
                  <a:cubicBezTo>
                    <a:pt x="582" y="4046"/>
                    <a:pt x="565" y="4127"/>
                    <a:pt x="519" y="4190"/>
                  </a:cubicBezTo>
                  <a:lnTo>
                    <a:pt x="358" y="4403"/>
                  </a:lnTo>
                  <a:cubicBezTo>
                    <a:pt x="300" y="4484"/>
                    <a:pt x="289" y="4593"/>
                    <a:pt x="335" y="4679"/>
                  </a:cubicBezTo>
                  <a:cubicBezTo>
                    <a:pt x="404" y="4806"/>
                    <a:pt x="473" y="4932"/>
                    <a:pt x="548" y="5048"/>
                  </a:cubicBezTo>
                  <a:cubicBezTo>
                    <a:pt x="605" y="5122"/>
                    <a:pt x="697" y="5174"/>
                    <a:pt x="795" y="5163"/>
                  </a:cubicBezTo>
                  <a:lnTo>
                    <a:pt x="1066" y="5134"/>
                  </a:lnTo>
                  <a:cubicBezTo>
                    <a:pt x="1140" y="5122"/>
                    <a:pt x="1221" y="5151"/>
                    <a:pt x="1279" y="5209"/>
                  </a:cubicBezTo>
                  <a:lnTo>
                    <a:pt x="1279" y="5209"/>
                  </a:lnTo>
                  <a:cubicBezTo>
                    <a:pt x="1336" y="5266"/>
                    <a:pt x="1365" y="5347"/>
                    <a:pt x="1359" y="5427"/>
                  </a:cubicBezTo>
                  <a:lnTo>
                    <a:pt x="1330" y="5692"/>
                  </a:lnTo>
                  <a:cubicBezTo>
                    <a:pt x="1313" y="5796"/>
                    <a:pt x="1365" y="5888"/>
                    <a:pt x="1445" y="5945"/>
                  </a:cubicBezTo>
                  <a:cubicBezTo>
                    <a:pt x="1561" y="6026"/>
                    <a:pt x="1681" y="6095"/>
                    <a:pt x="1814" y="6152"/>
                  </a:cubicBezTo>
                  <a:cubicBezTo>
                    <a:pt x="1900" y="6198"/>
                    <a:pt x="2004" y="6187"/>
                    <a:pt x="2084" y="6129"/>
                  </a:cubicBezTo>
                  <a:lnTo>
                    <a:pt x="2303" y="5974"/>
                  </a:lnTo>
                  <a:cubicBezTo>
                    <a:pt x="2366" y="5922"/>
                    <a:pt x="2447" y="5911"/>
                    <a:pt x="2522" y="5928"/>
                  </a:cubicBezTo>
                  <a:lnTo>
                    <a:pt x="2522" y="5928"/>
                  </a:lnTo>
                  <a:cubicBezTo>
                    <a:pt x="2602" y="5951"/>
                    <a:pt x="2665" y="6003"/>
                    <a:pt x="2694" y="6083"/>
                  </a:cubicBezTo>
                  <a:lnTo>
                    <a:pt x="2804" y="6325"/>
                  </a:lnTo>
                  <a:cubicBezTo>
                    <a:pt x="2838" y="6411"/>
                    <a:pt x="2924" y="6475"/>
                    <a:pt x="3028" y="6486"/>
                  </a:cubicBezTo>
                  <a:cubicBezTo>
                    <a:pt x="3097" y="6492"/>
                    <a:pt x="3172" y="6492"/>
                    <a:pt x="3241" y="6492"/>
                  </a:cubicBezTo>
                  <a:cubicBezTo>
                    <a:pt x="3316" y="6492"/>
                    <a:pt x="3385" y="6492"/>
                    <a:pt x="3460" y="6486"/>
                  </a:cubicBezTo>
                  <a:cubicBezTo>
                    <a:pt x="3557" y="6475"/>
                    <a:pt x="3644" y="6417"/>
                    <a:pt x="3684" y="6325"/>
                  </a:cubicBezTo>
                  <a:lnTo>
                    <a:pt x="3788" y="6083"/>
                  </a:lnTo>
                  <a:cubicBezTo>
                    <a:pt x="3828" y="6009"/>
                    <a:pt x="3885" y="5951"/>
                    <a:pt x="3960" y="5928"/>
                  </a:cubicBezTo>
                  <a:lnTo>
                    <a:pt x="3960" y="5928"/>
                  </a:lnTo>
                  <a:cubicBezTo>
                    <a:pt x="4041" y="5911"/>
                    <a:pt x="4121" y="5922"/>
                    <a:pt x="4185" y="5974"/>
                  </a:cubicBezTo>
                  <a:lnTo>
                    <a:pt x="4403" y="6129"/>
                  </a:lnTo>
                  <a:cubicBezTo>
                    <a:pt x="4484" y="6187"/>
                    <a:pt x="4588" y="6204"/>
                    <a:pt x="4674" y="6152"/>
                  </a:cubicBezTo>
                  <a:cubicBezTo>
                    <a:pt x="4806" y="6089"/>
                    <a:pt x="4927" y="6014"/>
                    <a:pt x="5042" y="5945"/>
                  </a:cubicBezTo>
                  <a:cubicBezTo>
                    <a:pt x="5123" y="5888"/>
                    <a:pt x="5175" y="5796"/>
                    <a:pt x="5157" y="5692"/>
                  </a:cubicBezTo>
                  <a:lnTo>
                    <a:pt x="5129" y="5427"/>
                  </a:lnTo>
                  <a:cubicBezTo>
                    <a:pt x="5123" y="5347"/>
                    <a:pt x="5152" y="5266"/>
                    <a:pt x="5209" y="5209"/>
                  </a:cubicBezTo>
                  <a:lnTo>
                    <a:pt x="5209" y="5209"/>
                  </a:lnTo>
                  <a:cubicBezTo>
                    <a:pt x="5267" y="5151"/>
                    <a:pt x="5347" y="5122"/>
                    <a:pt x="5422" y="5134"/>
                  </a:cubicBezTo>
                  <a:lnTo>
                    <a:pt x="5693" y="5163"/>
                  </a:lnTo>
                  <a:cubicBezTo>
                    <a:pt x="5790" y="5174"/>
                    <a:pt x="5882" y="5122"/>
                    <a:pt x="5940" y="5048"/>
                  </a:cubicBezTo>
                  <a:cubicBezTo>
                    <a:pt x="6021" y="4932"/>
                    <a:pt x="6095" y="4806"/>
                    <a:pt x="6153" y="4679"/>
                  </a:cubicBezTo>
                  <a:cubicBezTo>
                    <a:pt x="6193" y="4593"/>
                    <a:pt x="6187" y="4484"/>
                    <a:pt x="6130" y="4403"/>
                  </a:cubicBezTo>
                  <a:lnTo>
                    <a:pt x="5969" y="4190"/>
                  </a:lnTo>
                  <a:cubicBezTo>
                    <a:pt x="5923" y="4127"/>
                    <a:pt x="5905" y="4046"/>
                    <a:pt x="5928" y="3966"/>
                  </a:cubicBezTo>
                  <a:lnTo>
                    <a:pt x="5928" y="3966"/>
                  </a:lnTo>
                  <a:cubicBezTo>
                    <a:pt x="5951" y="3885"/>
                    <a:pt x="5998" y="3822"/>
                    <a:pt x="6078" y="3793"/>
                  </a:cubicBezTo>
                  <a:lnTo>
                    <a:pt x="6326" y="3684"/>
                  </a:lnTo>
                  <a:cubicBezTo>
                    <a:pt x="6412" y="3649"/>
                    <a:pt x="6475" y="3563"/>
                    <a:pt x="6481" y="3465"/>
                  </a:cubicBezTo>
                  <a:cubicBezTo>
                    <a:pt x="6487" y="3390"/>
                    <a:pt x="6487" y="3321"/>
                    <a:pt x="6487" y="3246"/>
                  </a:cubicBezTo>
                  <a:cubicBezTo>
                    <a:pt x="6487" y="3166"/>
                    <a:pt x="6487" y="3097"/>
                    <a:pt x="6481" y="3033"/>
                  </a:cubicBezTo>
                  <a:close/>
                  <a:moveTo>
                    <a:pt x="3252" y="4368"/>
                  </a:moveTo>
                  <a:cubicBezTo>
                    <a:pt x="2631" y="4368"/>
                    <a:pt x="2130" y="3868"/>
                    <a:pt x="2130" y="3246"/>
                  </a:cubicBezTo>
                  <a:cubicBezTo>
                    <a:pt x="2130" y="2631"/>
                    <a:pt x="2631" y="2124"/>
                    <a:pt x="3252" y="2124"/>
                  </a:cubicBezTo>
                  <a:cubicBezTo>
                    <a:pt x="3868" y="2124"/>
                    <a:pt x="4375" y="2631"/>
                    <a:pt x="4375" y="3246"/>
                  </a:cubicBezTo>
                  <a:cubicBezTo>
                    <a:pt x="4375" y="3868"/>
                    <a:pt x="3868" y="4368"/>
                    <a:pt x="3252"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a:extLst>
                <a:ext uri="{FF2B5EF4-FFF2-40B4-BE49-F238E27FC236}">
                  <a16:creationId xmlns:a16="http://schemas.microsoft.com/office/drawing/2014/main" id="{404A9BFF-15C5-3FDE-EE1B-EDA19CAA2C5C}"/>
                </a:ext>
              </a:extLst>
            </p:cNvPr>
            <p:cNvSpPr/>
            <p:nvPr/>
          </p:nvSpPr>
          <p:spPr>
            <a:xfrm>
              <a:off x="6379556" y="1780922"/>
              <a:ext cx="412338" cy="411893"/>
            </a:xfrm>
            <a:custGeom>
              <a:avLst/>
              <a:gdLst/>
              <a:ahLst/>
              <a:cxnLst/>
              <a:rect l="l" t="t" r="r" b="b"/>
              <a:pathLst>
                <a:path w="6493" h="6486" fill="none" extrusionOk="0">
                  <a:moveTo>
                    <a:pt x="6486" y="3027"/>
                  </a:moveTo>
                  <a:cubicBezTo>
                    <a:pt x="6475" y="2929"/>
                    <a:pt x="6417" y="2837"/>
                    <a:pt x="6325" y="2803"/>
                  </a:cubicBezTo>
                  <a:lnTo>
                    <a:pt x="6084" y="2693"/>
                  </a:lnTo>
                  <a:cubicBezTo>
                    <a:pt x="6009" y="2665"/>
                    <a:pt x="5951" y="2601"/>
                    <a:pt x="5928" y="2521"/>
                  </a:cubicBezTo>
                  <a:lnTo>
                    <a:pt x="5928" y="2521"/>
                  </a:lnTo>
                  <a:cubicBezTo>
                    <a:pt x="5911" y="2446"/>
                    <a:pt x="5922" y="2365"/>
                    <a:pt x="5974" y="2302"/>
                  </a:cubicBezTo>
                  <a:lnTo>
                    <a:pt x="6130" y="2083"/>
                  </a:lnTo>
                  <a:cubicBezTo>
                    <a:pt x="6187" y="2009"/>
                    <a:pt x="6204" y="1899"/>
                    <a:pt x="6153" y="1813"/>
                  </a:cubicBezTo>
                  <a:cubicBezTo>
                    <a:pt x="6089" y="1681"/>
                    <a:pt x="6014" y="1560"/>
                    <a:pt x="5945" y="1445"/>
                  </a:cubicBezTo>
                  <a:cubicBezTo>
                    <a:pt x="5888" y="1364"/>
                    <a:pt x="5796" y="1312"/>
                    <a:pt x="5692" y="1330"/>
                  </a:cubicBezTo>
                  <a:lnTo>
                    <a:pt x="5427" y="1358"/>
                  </a:lnTo>
                  <a:cubicBezTo>
                    <a:pt x="5347" y="1364"/>
                    <a:pt x="5266" y="1335"/>
                    <a:pt x="5209" y="1278"/>
                  </a:cubicBezTo>
                  <a:lnTo>
                    <a:pt x="5209" y="1278"/>
                  </a:lnTo>
                  <a:cubicBezTo>
                    <a:pt x="5151" y="1220"/>
                    <a:pt x="5122" y="1145"/>
                    <a:pt x="5134" y="1065"/>
                  </a:cubicBezTo>
                  <a:lnTo>
                    <a:pt x="5163" y="800"/>
                  </a:lnTo>
                  <a:cubicBezTo>
                    <a:pt x="5174" y="696"/>
                    <a:pt x="5122" y="604"/>
                    <a:pt x="5048" y="547"/>
                  </a:cubicBezTo>
                  <a:cubicBezTo>
                    <a:pt x="4927" y="466"/>
                    <a:pt x="4806" y="397"/>
                    <a:pt x="4679" y="340"/>
                  </a:cubicBezTo>
                  <a:cubicBezTo>
                    <a:pt x="4593" y="294"/>
                    <a:pt x="4484" y="299"/>
                    <a:pt x="4403" y="357"/>
                  </a:cubicBezTo>
                  <a:lnTo>
                    <a:pt x="4190" y="518"/>
                  </a:lnTo>
                  <a:cubicBezTo>
                    <a:pt x="4127" y="570"/>
                    <a:pt x="4046" y="581"/>
                    <a:pt x="3966" y="558"/>
                  </a:cubicBezTo>
                  <a:lnTo>
                    <a:pt x="3966" y="558"/>
                  </a:lnTo>
                  <a:cubicBezTo>
                    <a:pt x="3885" y="535"/>
                    <a:pt x="3822" y="489"/>
                    <a:pt x="3793" y="409"/>
                  </a:cubicBezTo>
                  <a:lnTo>
                    <a:pt x="3684" y="167"/>
                  </a:lnTo>
                  <a:cubicBezTo>
                    <a:pt x="3649" y="81"/>
                    <a:pt x="3563" y="12"/>
                    <a:pt x="3459" y="6"/>
                  </a:cubicBezTo>
                  <a:cubicBezTo>
                    <a:pt x="3390" y="0"/>
                    <a:pt x="3315" y="0"/>
                    <a:pt x="3246" y="0"/>
                  </a:cubicBezTo>
                  <a:cubicBezTo>
                    <a:pt x="3172" y="0"/>
                    <a:pt x="3103" y="0"/>
                    <a:pt x="3028" y="6"/>
                  </a:cubicBezTo>
                  <a:cubicBezTo>
                    <a:pt x="2930" y="12"/>
                    <a:pt x="2849" y="69"/>
                    <a:pt x="2809" y="167"/>
                  </a:cubicBezTo>
                  <a:lnTo>
                    <a:pt x="2700" y="409"/>
                  </a:lnTo>
                  <a:cubicBezTo>
                    <a:pt x="2671" y="484"/>
                    <a:pt x="2608" y="541"/>
                    <a:pt x="2527" y="558"/>
                  </a:cubicBezTo>
                  <a:lnTo>
                    <a:pt x="2527" y="558"/>
                  </a:lnTo>
                  <a:cubicBezTo>
                    <a:pt x="2446" y="581"/>
                    <a:pt x="2366" y="570"/>
                    <a:pt x="2303" y="518"/>
                  </a:cubicBezTo>
                  <a:lnTo>
                    <a:pt x="2090" y="357"/>
                  </a:lnTo>
                  <a:cubicBezTo>
                    <a:pt x="2009" y="299"/>
                    <a:pt x="1900" y="288"/>
                    <a:pt x="1813" y="340"/>
                  </a:cubicBezTo>
                  <a:cubicBezTo>
                    <a:pt x="1687" y="403"/>
                    <a:pt x="1560" y="472"/>
                    <a:pt x="1445" y="547"/>
                  </a:cubicBezTo>
                  <a:cubicBezTo>
                    <a:pt x="1370" y="604"/>
                    <a:pt x="1319" y="696"/>
                    <a:pt x="1330" y="800"/>
                  </a:cubicBezTo>
                  <a:lnTo>
                    <a:pt x="1359" y="1065"/>
                  </a:lnTo>
                  <a:cubicBezTo>
                    <a:pt x="1370" y="1145"/>
                    <a:pt x="1342" y="1220"/>
                    <a:pt x="1284" y="1278"/>
                  </a:cubicBezTo>
                  <a:lnTo>
                    <a:pt x="1284" y="1278"/>
                  </a:lnTo>
                  <a:cubicBezTo>
                    <a:pt x="1226" y="1335"/>
                    <a:pt x="1146" y="1364"/>
                    <a:pt x="1065" y="1358"/>
                  </a:cubicBezTo>
                  <a:lnTo>
                    <a:pt x="801" y="1330"/>
                  </a:lnTo>
                  <a:cubicBezTo>
                    <a:pt x="697" y="1318"/>
                    <a:pt x="605" y="1364"/>
                    <a:pt x="547" y="1445"/>
                  </a:cubicBezTo>
                  <a:cubicBezTo>
                    <a:pt x="467" y="1560"/>
                    <a:pt x="398" y="1681"/>
                    <a:pt x="340" y="1813"/>
                  </a:cubicBezTo>
                  <a:cubicBezTo>
                    <a:pt x="294" y="1899"/>
                    <a:pt x="306" y="2003"/>
                    <a:pt x="363" y="2083"/>
                  </a:cubicBezTo>
                  <a:lnTo>
                    <a:pt x="519" y="2302"/>
                  </a:lnTo>
                  <a:cubicBezTo>
                    <a:pt x="570" y="2365"/>
                    <a:pt x="582" y="2446"/>
                    <a:pt x="565" y="2521"/>
                  </a:cubicBezTo>
                  <a:lnTo>
                    <a:pt x="565" y="2521"/>
                  </a:lnTo>
                  <a:cubicBezTo>
                    <a:pt x="542" y="2601"/>
                    <a:pt x="490" y="2665"/>
                    <a:pt x="409" y="2693"/>
                  </a:cubicBezTo>
                  <a:lnTo>
                    <a:pt x="168" y="2803"/>
                  </a:lnTo>
                  <a:cubicBezTo>
                    <a:pt x="81" y="2837"/>
                    <a:pt x="18" y="2924"/>
                    <a:pt x="6" y="3027"/>
                  </a:cubicBezTo>
                  <a:cubicBezTo>
                    <a:pt x="1" y="3102"/>
                    <a:pt x="1" y="3171"/>
                    <a:pt x="1" y="3246"/>
                  </a:cubicBezTo>
                  <a:cubicBezTo>
                    <a:pt x="1" y="3315"/>
                    <a:pt x="1" y="3390"/>
                    <a:pt x="6" y="3459"/>
                  </a:cubicBezTo>
                  <a:cubicBezTo>
                    <a:pt x="18" y="3557"/>
                    <a:pt x="75" y="3637"/>
                    <a:pt x="168" y="3683"/>
                  </a:cubicBezTo>
                  <a:lnTo>
                    <a:pt x="409" y="3793"/>
                  </a:lnTo>
                  <a:cubicBezTo>
                    <a:pt x="484" y="3821"/>
                    <a:pt x="542" y="3885"/>
                    <a:pt x="565" y="3965"/>
                  </a:cubicBezTo>
                  <a:lnTo>
                    <a:pt x="565" y="3965"/>
                  </a:lnTo>
                  <a:cubicBezTo>
                    <a:pt x="582" y="4040"/>
                    <a:pt x="570" y="4121"/>
                    <a:pt x="519" y="4184"/>
                  </a:cubicBezTo>
                  <a:lnTo>
                    <a:pt x="363" y="4403"/>
                  </a:lnTo>
                  <a:cubicBezTo>
                    <a:pt x="306" y="4483"/>
                    <a:pt x="288" y="4587"/>
                    <a:pt x="340" y="4673"/>
                  </a:cubicBezTo>
                  <a:cubicBezTo>
                    <a:pt x="404" y="4805"/>
                    <a:pt x="478" y="4926"/>
                    <a:pt x="547" y="5041"/>
                  </a:cubicBezTo>
                  <a:cubicBezTo>
                    <a:pt x="605" y="5122"/>
                    <a:pt x="697" y="5174"/>
                    <a:pt x="801" y="5156"/>
                  </a:cubicBezTo>
                  <a:lnTo>
                    <a:pt x="1065" y="5128"/>
                  </a:lnTo>
                  <a:cubicBezTo>
                    <a:pt x="1146" y="5122"/>
                    <a:pt x="1226" y="5151"/>
                    <a:pt x="1284" y="5208"/>
                  </a:cubicBezTo>
                  <a:lnTo>
                    <a:pt x="1284" y="5208"/>
                  </a:lnTo>
                  <a:cubicBezTo>
                    <a:pt x="1342" y="5266"/>
                    <a:pt x="1370" y="5346"/>
                    <a:pt x="1359" y="5421"/>
                  </a:cubicBezTo>
                  <a:lnTo>
                    <a:pt x="1330" y="5692"/>
                  </a:lnTo>
                  <a:cubicBezTo>
                    <a:pt x="1319" y="5789"/>
                    <a:pt x="1370" y="5882"/>
                    <a:pt x="1445" y="5939"/>
                  </a:cubicBezTo>
                  <a:cubicBezTo>
                    <a:pt x="1560" y="6020"/>
                    <a:pt x="1687" y="6094"/>
                    <a:pt x="1813" y="6152"/>
                  </a:cubicBezTo>
                  <a:cubicBezTo>
                    <a:pt x="1900" y="6192"/>
                    <a:pt x="2009" y="6187"/>
                    <a:pt x="2090" y="6129"/>
                  </a:cubicBezTo>
                  <a:lnTo>
                    <a:pt x="2303" y="5968"/>
                  </a:lnTo>
                  <a:cubicBezTo>
                    <a:pt x="2366" y="5922"/>
                    <a:pt x="2446" y="5905"/>
                    <a:pt x="2527" y="5928"/>
                  </a:cubicBezTo>
                  <a:lnTo>
                    <a:pt x="2527" y="5928"/>
                  </a:lnTo>
                  <a:cubicBezTo>
                    <a:pt x="2608" y="5951"/>
                    <a:pt x="2671" y="5997"/>
                    <a:pt x="2700" y="6077"/>
                  </a:cubicBezTo>
                  <a:lnTo>
                    <a:pt x="2809" y="6325"/>
                  </a:lnTo>
                  <a:cubicBezTo>
                    <a:pt x="2844" y="6411"/>
                    <a:pt x="2930" y="6474"/>
                    <a:pt x="3028" y="6480"/>
                  </a:cubicBezTo>
                  <a:cubicBezTo>
                    <a:pt x="3103" y="6486"/>
                    <a:pt x="3172" y="6486"/>
                    <a:pt x="3246" y="6486"/>
                  </a:cubicBezTo>
                  <a:cubicBezTo>
                    <a:pt x="3315" y="6486"/>
                    <a:pt x="3390" y="6486"/>
                    <a:pt x="3459" y="6480"/>
                  </a:cubicBezTo>
                  <a:cubicBezTo>
                    <a:pt x="3563" y="6474"/>
                    <a:pt x="3643" y="6417"/>
                    <a:pt x="3684" y="6325"/>
                  </a:cubicBezTo>
                  <a:lnTo>
                    <a:pt x="3793" y="6077"/>
                  </a:lnTo>
                  <a:cubicBezTo>
                    <a:pt x="3822" y="6008"/>
                    <a:pt x="3885" y="5951"/>
                    <a:pt x="3966" y="5928"/>
                  </a:cubicBezTo>
                  <a:lnTo>
                    <a:pt x="3966" y="5928"/>
                  </a:lnTo>
                  <a:cubicBezTo>
                    <a:pt x="4046" y="5905"/>
                    <a:pt x="4121" y="5922"/>
                    <a:pt x="4190" y="5968"/>
                  </a:cubicBezTo>
                  <a:lnTo>
                    <a:pt x="4403" y="6129"/>
                  </a:lnTo>
                  <a:cubicBezTo>
                    <a:pt x="4484" y="6187"/>
                    <a:pt x="4593" y="6198"/>
                    <a:pt x="4679" y="6152"/>
                  </a:cubicBezTo>
                  <a:cubicBezTo>
                    <a:pt x="4806" y="6083"/>
                    <a:pt x="4927" y="6014"/>
                    <a:pt x="5048" y="5939"/>
                  </a:cubicBezTo>
                  <a:cubicBezTo>
                    <a:pt x="5122" y="5882"/>
                    <a:pt x="5174" y="5789"/>
                    <a:pt x="5163" y="5692"/>
                  </a:cubicBezTo>
                  <a:lnTo>
                    <a:pt x="5134" y="5421"/>
                  </a:lnTo>
                  <a:cubicBezTo>
                    <a:pt x="5122" y="5346"/>
                    <a:pt x="5151" y="5266"/>
                    <a:pt x="5209" y="5208"/>
                  </a:cubicBezTo>
                  <a:lnTo>
                    <a:pt x="5209" y="5208"/>
                  </a:lnTo>
                  <a:cubicBezTo>
                    <a:pt x="5266" y="5151"/>
                    <a:pt x="5347" y="5122"/>
                    <a:pt x="5427" y="5128"/>
                  </a:cubicBezTo>
                  <a:lnTo>
                    <a:pt x="5692" y="5156"/>
                  </a:lnTo>
                  <a:cubicBezTo>
                    <a:pt x="5796" y="5174"/>
                    <a:pt x="5888" y="5122"/>
                    <a:pt x="5945" y="5041"/>
                  </a:cubicBezTo>
                  <a:cubicBezTo>
                    <a:pt x="6026" y="4926"/>
                    <a:pt x="6095" y="4805"/>
                    <a:pt x="6153" y="4673"/>
                  </a:cubicBezTo>
                  <a:cubicBezTo>
                    <a:pt x="6199" y="4587"/>
                    <a:pt x="6187" y="4483"/>
                    <a:pt x="6130" y="4403"/>
                  </a:cubicBezTo>
                  <a:lnTo>
                    <a:pt x="5974" y="4184"/>
                  </a:lnTo>
                  <a:cubicBezTo>
                    <a:pt x="5922" y="4121"/>
                    <a:pt x="5911" y="4040"/>
                    <a:pt x="5928" y="3965"/>
                  </a:cubicBezTo>
                  <a:lnTo>
                    <a:pt x="5928" y="3965"/>
                  </a:lnTo>
                  <a:cubicBezTo>
                    <a:pt x="5951" y="3885"/>
                    <a:pt x="6003" y="3821"/>
                    <a:pt x="6084" y="3793"/>
                  </a:cubicBezTo>
                  <a:lnTo>
                    <a:pt x="6325" y="3683"/>
                  </a:lnTo>
                  <a:cubicBezTo>
                    <a:pt x="6412" y="3649"/>
                    <a:pt x="6475" y="3562"/>
                    <a:pt x="6486" y="3459"/>
                  </a:cubicBezTo>
                  <a:cubicBezTo>
                    <a:pt x="6492" y="3390"/>
                    <a:pt x="6492" y="3315"/>
                    <a:pt x="6492" y="3246"/>
                  </a:cubicBezTo>
                  <a:cubicBezTo>
                    <a:pt x="6492" y="3171"/>
                    <a:pt x="6486" y="3102"/>
                    <a:pt x="6486" y="3027"/>
                  </a:cubicBezTo>
                  <a:close/>
                  <a:moveTo>
                    <a:pt x="3246" y="4368"/>
                  </a:moveTo>
                  <a:cubicBezTo>
                    <a:pt x="2625" y="4368"/>
                    <a:pt x="2124" y="3862"/>
                    <a:pt x="2124" y="3246"/>
                  </a:cubicBezTo>
                  <a:cubicBezTo>
                    <a:pt x="2124" y="2624"/>
                    <a:pt x="2625" y="2124"/>
                    <a:pt x="3246" y="2124"/>
                  </a:cubicBezTo>
                  <a:cubicBezTo>
                    <a:pt x="3868" y="2124"/>
                    <a:pt x="4369" y="2624"/>
                    <a:pt x="4369" y="3246"/>
                  </a:cubicBezTo>
                  <a:cubicBezTo>
                    <a:pt x="4369" y="3862"/>
                    <a:pt x="3868" y="4368"/>
                    <a:pt x="3246" y="4368"/>
                  </a:cubicBezTo>
                  <a:close/>
                </a:path>
              </a:pathLst>
            </a:custGeom>
            <a:solidFill>
              <a:srgbClr val="134F5C">
                <a:alpha val="56600"/>
              </a:srgbClr>
            </a:solidFill>
            <a:ln w="19050" cap="flat" cmpd="sng">
              <a:solidFill>
                <a:schemeClr val="lt2"/>
              </a:solidFill>
              <a:prstDash val="solid"/>
              <a:miter lim="57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6">
              <a:extLst>
                <a:ext uri="{FF2B5EF4-FFF2-40B4-BE49-F238E27FC236}">
                  <a16:creationId xmlns:a16="http://schemas.microsoft.com/office/drawing/2014/main" id="{11E96965-1698-7A7C-2376-C6224BFE7D52}"/>
                </a:ext>
              </a:extLst>
            </p:cNvPr>
            <p:cNvGrpSpPr/>
            <p:nvPr/>
          </p:nvGrpSpPr>
          <p:grpSpPr>
            <a:xfrm>
              <a:off x="7287500" y="1402030"/>
              <a:ext cx="791159" cy="608287"/>
              <a:chOff x="7349773" y="264075"/>
              <a:chExt cx="961077" cy="738930"/>
            </a:xfrm>
          </p:grpSpPr>
          <p:sp>
            <p:nvSpPr>
              <p:cNvPr id="499" name="Google Shape;499;p36">
                <a:extLst>
                  <a:ext uri="{FF2B5EF4-FFF2-40B4-BE49-F238E27FC236}">
                    <a16:creationId xmlns:a16="http://schemas.microsoft.com/office/drawing/2014/main" id="{D02B26FD-0F00-2C24-93FD-BA1CB349E35C}"/>
                  </a:ext>
                </a:extLst>
              </p:cNvPr>
              <p:cNvSpPr/>
              <p:nvPr/>
            </p:nvSpPr>
            <p:spPr>
              <a:xfrm>
                <a:off x="7349773" y="516552"/>
                <a:ext cx="280396" cy="280396"/>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a:extLst>
                  <a:ext uri="{FF2B5EF4-FFF2-40B4-BE49-F238E27FC236}">
                    <a16:creationId xmlns:a16="http://schemas.microsoft.com/office/drawing/2014/main" id="{76F33C8E-3E51-B1C6-A958-E7E6B3C3DDC1}"/>
                  </a:ext>
                </a:extLst>
              </p:cNvPr>
              <p:cNvSpPr/>
              <p:nvPr/>
            </p:nvSpPr>
            <p:spPr>
              <a:xfrm>
                <a:off x="7766124" y="796950"/>
                <a:ext cx="206055" cy="20605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a:extLst>
                  <a:ext uri="{FF2B5EF4-FFF2-40B4-BE49-F238E27FC236}">
                    <a16:creationId xmlns:a16="http://schemas.microsoft.com/office/drawing/2014/main" id="{6ECF0FD6-722E-CACC-A01A-A73A3B07D77C}"/>
                  </a:ext>
                </a:extLst>
              </p:cNvPr>
              <p:cNvSpPr/>
              <p:nvPr/>
            </p:nvSpPr>
            <p:spPr>
              <a:xfrm>
                <a:off x="8159525" y="264075"/>
                <a:ext cx="151325" cy="151325"/>
              </a:xfrm>
              <a:custGeom>
                <a:avLst/>
                <a:gdLst/>
                <a:ahLst/>
                <a:cxnLst/>
                <a:rect l="l" t="t" r="r" b="b"/>
                <a:pathLst>
                  <a:path w="6648" h="6648" extrusionOk="0">
                    <a:moveTo>
                      <a:pt x="6648" y="3327"/>
                    </a:moveTo>
                    <a:cubicBezTo>
                      <a:pt x="6648" y="5162"/>
                      <a:pt x="5157" y="6647"/>
                      <a:pt x="3327" y="6647"/>
                    </a:cubicBezTo>
                    <a:cubicBezTo>
                      <a:pt x="1491" y="6647"/>
                      <a:pt x="1" y="5162"/>
                      <a:pt x="1" y="3327"/>
                    </a:cubicBezTo>
                    <a:cubicBezTo>
                      <a:pt x="1" y="1491"/>
                      <a:pt x="1491" y="0"/>
                      <a:pt x="3327" y="0"/>
                    </a:cubicBezTo>
                    <a:cubicBezTo>
                      <a:pt x="5157" y="0"/>
                      <a:pt x="6648" y="1491"/>
                      <a:pt x="6648" y="3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02" name="Google Shape;502;p36">
            <a:extLst>
              <a:ext uri="{FF2B5EF4-FFF2-40B4-BE49-F238E27FC236}">
                <a16:creationId xmlns:a16="http://schemas.microsoft.com/office/drawing/2014/main" id="{7C365EA6-E6D0-5689-511E-D238BFEA3A2F}"/>
              </a:ext>
            </a:extLst>
          </p:cNvPr>
          <p:cNvCxnSpPr>
            <a:cxnSpLocks/>
            <a:stCxn id="467" idx="3"/>
          </p:cNvCxnSpPr>
          <p:nvPr/>
        </p:nvCxnSpPr>
        <p:spPr>
          <a:xfrm flipV="1">
            <a:off x="4748425" y="1014475"/>
            <a:ext cx="241789" cy="3153811"/>
          </a:xfrm>
          <a:prstGeom prst="bentConnector2">
            <a:avLst/>
          </a:prstGeom>
          <a:noFill/>
          <a:ln w="19050" cap="flat" cmpd="sng">
            <a:solidFill>
              <a:schemeClr val="lt2"/>
            </a:solidFill>
            <a:prstDash val="solid"/>
            <a:round/>
            <a:headEnd type="none" w="med" len="med"/>
            <a:tailEnd type="oval" w="med" len="med"/>
          </a:ln>
        </p:spPr>
      </p:cxnSp>
      <p:cxnSp>
        <p:nvCxnSpPr>
          <p:cNvPr id="503" name="Google Shape;503;p36">
            <a:extLst>
              <a:ext uri="{FF2B5EF4-FFF2-40B4-BE49-F238E27FC236}">
                <a16:creationId xmlns:a16="http://schemas.microsoft.com/office/drawing/2014/main" id="{E7CE8959-6EB7-9052-83CB-8EDF365BAC0D}"/>
              </a:ext>
            </a:extLst>
          </p:cNvPr>
          <p:cNvCxnSpPr/>
          <p:nvPr/>
        </p:nvCxnSpPr>
        <p:spPr>
          <a:xfrm rot="10800000" flipH="1">
            <a:off x="-329025" y="4087775"/>
            <a:ext cx="3096900" cy="913200"/>
          </a:xfrm>
          <a:prstGeom prst="bentConnector3">
            <a:avLst>
              <a:gd name="adj1" fmla="val 50000"/>
            </a:avLst>
          </a:prstGeom>
          <a:noFill/>
          <a:ln w="19050" cap="flat" cmpd="sng">
            <a:solidFill>
              <a:schemeClr val="lt2"/>
            </a:solidFill>
            <a:prstDash val="solid"/>
            <a:round/>
            <a:headEnd type="none" w="med" len="med"/>
            <a:tailEnd type="oval" w="med" len="med"/>
          </a:ln>
        </p:spPr>
      </p:cxnSp>
      <p:grpSp>
        <p:nvGrpSpPr>
          <p:cNvPr id="40" name="Google Shape;5623;p75">
            <a:extLst>
              <a:ext uri="{FF2B5EF4-FFF2-40B4-BE49-F238E27FC236}">
                <a16:creationId xmlns:a16="http://schemas.microsoft.com/office/drawing/2014/main" id="{960F5951-DD9A-C8D7-C2FE-FCF6587FD3DB}"/>
              </a:ext>
            </a:extLst>
          </p:cNvPr>
          <p:cNvGrpSpPr/>
          <p:nvPr/>
        </p:nvGrpSpPr>
        <p:grpSpPr>
          <a:xfrm>
            <a:off x="6054669" y="2477339"/>
            <a:ext cx="2079682" cy="1282429"/>
            <a:chOff x="5159450" y="1919950"/>
            <a:chExt cx="1541050" cy="862500"/>
          </a:xfrm>
        </p:grpSpPr>
        <p:sp>
          <p:nvSpPr>
            <p:cNvPr id="41" name="Google Shape;5624;p75">
              <a:extLst>
                <a:ext uri="{FF2B5EF4-FFF2-40B4-BE49-F238E27FC236}">
                  <a16:creationId xmlns:a16="http://schemas.microsoft.com/office/drawing/2014/main" id="{2CB3A5E8-CBA2-E7FF-FAD0-E88E986B8CE8}"/>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dirty="0"/>
            </a:p>
          </p:txBody>
        </p:sp>
        <p:grpSp>
          <p:nvGrpSpPr>
            <p:cNvPr id="42" name="Google Shape;5625;p75">
              <a:extLst>
                <a:ext uri="{FF2B5EF4-FFF2-40B4-BE49-F238E27FC236}">
                  <a16:creationId xmlns:a16="http://schemas.microsoft.com/office/drawing/2014/main" id="{679B9331-E5B9-3AA5-D4BC-0F18CE92C6C6}"/>
                </a:ext>
              </a:extLst>
            </p:cNvPr>
            <p:cNvGrpSpPr/>
            <p:nvPr/>
          </p:nvGrpSpPr>
          <p:grpSpPr>
            <a:xfrm>
              <a:off x="5159450" y="1919950"/>
              <a:ext cx="1541050" cy="862500"/>
              <a:chOff x="5159450" y="1919950"/>
              <a:chExt cx="1541050" cy="862500"/>
            </a:xfrm>
          </p:grpSpPr>
          <p:cxnSp>
            <p:nvCxnSpPr>
              <p:cNvPr id="43" name="Google Shape;5626;p75">
                <a:extLst>
                  <a:ext uri="{FF2B5EF4-FFF2-40B4-BE49-F238E27FC236}">
                    <a16:creationId xmlns:a16="http://schemas.microsoft.com/office/drawing/2014/main" id="{32497056-1699-4C27-FDC6-EC4231D0DEB8}"/>
                  </a:ext>
                </a:extLst>
              </p:cNvPr>
              <p:cNvCxnSpPr/>
              <p:nvPr/>
            </p:nvCxnSpPr>
            <p:spPr>
              <a:xfrm>
                <a:off x="5159450" y="1919950"/>
                <a:ext cx="0" cy="862500"/>
              </a:xfrm>
              <a:prstGeom prst="straightConnector1">
                <a:avLst/>
              </a:prstGeom>
              <a:noFill/>
              <a:ln w="9525" cap="flat" cmpd="sng">
                <a:solidFill>
                  <a:schemeClr val="tx2"/>
                </a:solidFill>
                <a:prstDash val="solid"/>
                <a:round/>
                <a:headEnd type="none" w="med" len="med"/>
                <a:tailEnd type="none" w="med" len="med"/>
              </a:ln>
            </p:spPr>
          </p:cxnSp>
          <p:cxnSp>
            <p:nvCxnSpPr>
              <p:cNvPr id="44" name="Google Shape;5627;p75">
                <a:extLst>
                  <a:ext uri="{FF2B5EF4-FFF2-40B4-BE49-F238E27FC236}">
                    <a16:creationId xmlns:a16="http://schemas.microsoft.com/office/drawing/2014/main" id="{833E67D2-5330-F7D9-F39D-262D5E7F66B3}"/>
                  </a:ext>
                </a:extLst>
              </p:cNvPr>
              <p:cNvCxnSpPr/>
              <p:nvPr/>
            </p:nvCxnSpPr>
            <p:spPr>
              <a:xfrm>
                <a:off x="5161200" y="2778975"/>
                <a:ext cx="1539300" cy="0"/>
              </a:xfrm>
              <a:prstGeom prst="straightConnector1">
                <a:avLst/>
              </a:prstGeom>
              <a:noFill/>
              <a:ln w="9525" cap="flat" cmpd="sng">
                <a:solidFill>
                  <a:schemeClr val="tx2"/>
                </a:solidFill>
                <a:prstDash val="solid"/>
                <a:round/>
                <a:headEnd type="none" w="med" len="med"/>
                <a:tailEnd type="none" w="med" len="med"/>
              </a:ln>
            </p:spPr>
          </p:cxnSp>
        </p:grpSp>
      </p:grpSp>
    </p:spTree>
    <p:extLst>
      <p:ext uri="{BB962C8B-B14F-4D97-AF65-F5344CB8AC3E}">
        <p14:creationId xmlns:p14="http://schemas.microsoft.com/office/powerpoint/2010/main" val="1690323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8">
          <a:extLst>
            <a:ext uri="{FF2B5EF4-FFF2-40B4-BE49-F238E27FC236}">
              <a16:creationId xmlns:a16="http://schemas.microsoft.com/office/drawing/2014/main" id="{B20B3BFA-DA60-D99A-DA1C-8E1F296A42C7}"/>
            </a:ext>
          </a:extLst>
        </p:cNvPr>
        <p:cNvGrpSpPr/>
        <p:nvPr/>
      </p:nvGrpSpPr>
      <p:grpSpPr>
        <a:xfrm>
          <a:off x="0" y="0"/>
          <a:ext cx="0" cy="0"/>
          <a:chOff x="0" y="0"/>
          <a:chExt cx="0" cy="0"/>
        </a:xfrm>
      </p:grpSpPr>
      <p:sp>
        <p:nvSpPr>
          <p:cNvPr id="929" name="Google Shape;929;p51">
            <a:extLst>
              <a:ext uri="{FF2B5EF4-FFF2-40B4-BE49-F238E27FC236}">
                <a16:creationId xmlns:a16="http://schemas.microsoft.com/office/drawing/2014/main" id="{5512335F-F849-198B-768B-A1BDC439973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Agentic AI is the trend of 2025</a:t>
            </a:r>
            <a:endParaRPr dirty="0"/>
          </a:p>
        </p:txBody>
      </p:sp>
      <p:sp>
        <p:nvSpPr>
          <p:cNvPr id="930" name="Google Shape;930;p51">
            <a:extLst>
              <a:ext uri="{FF2B5EF4-FFF2-40B4-BE49-F238E27FC236}">
                <a16:creationId xmlns:a16="http://schemas.microsoft.com/office/drawing/2014/main" id="{4032E62E-71FE-2819-76E2-546C4EEC014D}"/>
              </a:ext>
            </a:extLst>
          </p:cNvPr>
          <p:cNvSpPr/>
          <p:nvPr/>
        </p:nvSpPr>
        <p:spPr>
          <a:xfrm>
            <a:off x="720000" y="2557675"/>
            <a:ext cx="1489200" cy="873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dirty="0">
                <a:solidFill>
                  <a:schemeClr val="accent5"/>
                </a:solidFill>
                <a:latin typeface="Sora"/>
                <a:ea typeface="Sora"/>
                <a:cs typeface="Sora"/>
                <a:sym typeface="Sora"/>
              </a:rPr>
              <a:t>Reason</a:t>
            </a:r>
            <a:endParaRPr sz="2000" b="1" dirty="0">
              <a:solidFill>
                <a:schemeClr val="accent5"/>
              </a:solidFill>
              <a:latin typeface="Sora"/>
              <a:ea typeface="Sora"/>
              <a:cs typeface="Sora"/>
              <a:sym typeface="Sora"/>
            </a:endParaRPr>
          </a:p>
        </p:txBody>
      </p:sp>
      <p:sp>
        <p:nvSpPr>
          <p:cNvPr id="931" name="Google Shape;931;p51">
            <a:extLst>
              <a:ext uri="{FF2B5EF4-FFF2-40B4-BE49-F238E27FC236}">
                <a16:creationId xmlns:a16="http://schemas.microsoft.com/office/drawing/2014/main" id="{CD8E7620-69CE-1C58-D7DE-A1D8DC33062B}"/>
              </a:ext>
            </a:extLst>
          </p:cNvPr>
          <p:cNvSpPr/>
          <p:nvPr/>
        </p:nvSpPr>
        <p:spPr>
          <a:xfrm>
            <a:off x="4837600" y="2705575"/>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Market demand goes beyond content creation to comprehensive process automation</a:t>
            </a:r>
            <a:endParaRPr dirty="0">
              <a:solidFill>
                <a:schemeClr val="dk1"/>
              </a:solidFill>
              <a:latin typeface="Lato"/>
              <a:ea typeface="Lato"/>
              <a:cs typeface="Lato"/>
              <a:sym typeface="Lato"/>
            </a:endParaRPr>
          </a:p>
        </p:txBody>
      </p:sp>
      <p:sp>
        <p:nvSpPr>
          <p:cNvPr id="932" name="Google Shape;932;p51">
            <a:extLst>
              <a:ext uri="{FF2B5EF4-FFF2-40B4-BE49-F238E27FC236}">
                <a16:creationId xmlns:a16="http://schemas.microsoft.com/office/drawing/2014/main" id="{93FF0B1B-74BE-C599-CFC0-B07021A7F015}"/>
              </a:ext>
            </a:extLst>
          </p:cNvPr>
          <p:cNvSpPr/>
          <p:nvPr/>
        </p:nvSpPr>
        <p:spPr>
          <a:xfrm>
            <a:off x="4837600" y="1581450"/>
            <a:ext cx="3874600" cy="572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dirty="0">
                <a:solidFill>
                  <a:schemeClr val="dk1"/>
                </a:solidFill>
                <a:latin typeface="Lato"/>
                <a:ea typeface="Lato"/>
                <a:cs typeface="Lato"/>
                <a:sym typeface="Lato"/>
              </a:rPr>
              <a:t>Technologies like Generative AI, Reinforcement Learning have reached maturity</a:t>
            </a:r>
            <a:endParaRPr dirty="0">
              <a:solidFill>
                <a:schemeClr val="dk1"/>
              </a:solidFill>
              <a:latin typeface="Lato"/>
              <a:ea typeface="Lato"/>
              <a:cs typeface="Lato"/>
              <a:sym typeface="Lato"/>
            </a:endParaRPr>
          </a:p>
        </p:txBody>
      </p:sp>
      <p:sp>
        <p:nvSpPr>
          <p:cNvPr id="933" name="Google Shape;933;p51">
            <a:extLst>
              <a:ext uri="{FF2B5EF4-FFF2-40B4-BE49-F238E27FC236}">
                <a16:creationId xmlns:a16="http://schemas.microsoft.com/office/drawing/2014/main" id="{4FD76125-C291-3726-1850-6D5325B56FD6}"/>
              </a:ext>
            </a:extLst>
          </p:cNvPr>
          <p:cNvSpPr/>
          <p:nvPr/>
        </p:nvSpPr>
        <p:spPr>
          <a:xfrm>
            <a:off x="4837600" y="3829700"/>
            <a:ext cx="3874600" cy="572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dirty="0">
                <a:solidFill>
                  <a:schemeClr val="dk1"/>
                </a:solidFill>
                <a:latin typeface="Lato"/>
                <a:ea typeface="Lato"/>
                <a:cs typeface="Lato"/>
                <a:sym typeface="Lato"/>
              </a:rPr>
              <a:t>Expectations and forecasts from leading experts and organizations</a:t>
            </a:r>
            <a:endParaRPr dirty="0">
              <a:solidFill>
                <a:schemeClr val="dk1"/>
              </a:solidFill>
              <a:latin typeface="Lato"/>
              <a:ea typeface="Lato"/>
              <a:cs typeface="Lato"/>
              <a:sym typeface="Lato"/>
            </a:endParaRPr>
          </a:p>
        </p:txBody>
      </p:sp>
      <p:cxnSp>
        <p:nvCxnSpPr>
          <p:cNvPr id="934" name="Google Shape;934;p51">
            <a:extLst>
              <a:ext uri="{FF2B5EF4-FFF2-40B4-BE49-F238E27FC236}">
                <a16:creationId xmlns:a16="http://schemas.microsoft.com/office/drawing/2014/main" id="{D878476C-0FC4-A084-B86E-120E6958BB01}"/>
              </a:ext>
            </a:extLst>
          </p:cNvPr>
          <p:cNvCxnSpPr>
            <a:stCxn id="930" idx="3"/>
            <a:endCxn id="935" idx="1"/>
          </p:cNvCxnSpPr>
          <p:nvPr/>
        </p:nvCxnSpPr>
        <p:spPr>
          <a:xfrm rot="10800000" flipH="1">
            <a:off x="2209200" y="18678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6" name="Google Shape;936;p51">
            <a:extLst>
              <a:ext uri="{FF2B5EF4-FFF2-40B4-BE49-F238E27FC236}">
                <a16:creationId xmlns:a16="http://schemas.microsoft.com/office/drawing/2014/main" id="{4833C822-E23C-3917-A0F5-A9E011AFB2F3}"/>
              </a:ext>
            </a:extLst>
          </p:cNvPr>
          <p:cNvCxnSpPr>
            <a:stCxn id="930" idx="3"/>
            <a:endCxn id="937" idx="1"/>
          </p:cNvCxnSpPr>
          <p:nvPr/>
        </p:nvCxnSpPr>
        <p:spPr>
          <a:xfrm>
            <a:off x="2209200" y="2994325"/>
            <a:ext cx="686400" cy="600"/>
          </a:xfrm>
          <a:prstGeom prst="bentConnector3">
            <a:avLst>
              <a:gd name="adj1" fmla="val 50009"/>
            </a:avLst>
          </a:prstGeom>
          <a:noFill/>
          <a:ln w="19050" cap="flat" cmpd="sng">
            <a:solidFill>
              <a:schemeClr val="lt2"/>
            </a:solidFill>
            <a:prstDash val="solid"/>
            <a:round/>
            <a:headEnd type="none" w="med" len="med"/>
            <a:tailEnd type="oval" w="med" len="med"/>
          </a:ln>
        </p:spPr>
      </p:cxnSp>
      <p:cxnSp>
        <p:nvCxnSpPr>
          <p:cNvPr id="938" name="Google Shape;938;p51">
            <a:extLst>
              <a:ext uri="{FF2B5EF4-FFF2-40B4-BE49-F238E27FC236}">
                <a16:creationId xmlns:a16="http://schemas.microsoft.com/office/drawing/2014/main" id="{10DBE74D-7723-5942-8A40-7131ED40B800}"/>
              </a:ext>
            </a:extLst>
          </p:cNvPr>
          <p:cNvCxnSpPr>
            <a:stCxn id="930" idx="3"/>
            <a:endCxn id="939" idx="1"/>
          </p:cNvCxnSpPr>
          <p:nvPr/>
        </p:nvCxnSpPr>
        <p:spPr>
          <a:xfrm>
            <a:off x="2209200" y="2994325"/>
            <a:ext cx="686400" cy="1126500"/>
          </a:xfrm>
          <a:prstGeom prst="bentConnector3">
            <a:avLst>
              <a:gd name="adj1" fmla="val 50009"/>
            </a:avLst>
          </a:prstGeom>
          <a:noFill/>
          <a:ln w="19050" cap="flat" cmpd="sng">
            <a:solidFill>
              <a:schemeClr val="lt2"/>
            </a:solidFill>
            <a:prstDash val="solid"/>
            <a:round/>
            <a:headEnd type="none" w="med" len="med"/>
            <a:tailEnd type="oval" w="med" len="med"/>
          </a:ln>
        </p:spPr>
      </p:cxnSp>
      <p:sp>
        <p:nvSpPr>
          <p:cNvPr id="935" name="Google Shape;935;p51">
            <a:extLst>
              <a:ext uri="{FF2B5EF4-FFF2-40B4-BE49-F238E27FC236}">
                <a16:creationId xmlns:a16="http://schemas.microsoft.com/office/drawing/2014/main" id="{4F351196-65D6-0CD9-9B59-206997526F2D}"/>
              </a:ext>
            </a:extLst>
          </p:cNvPr>
          <p:cNvSpPr txBox="1"/>
          <p:nvPr/>
        </p:nvSpPr>
        <p:spPr>
          <a:xfrm>
            <a:off x="2895725" y="1581450"/>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Technology</a:t>
            </a:r>
            <a:endParaRPr sz="1800" b="1" dirty="0">
              <a:solidFill>
                <a:schemeClr val="accent5"/>
              </a:solidFill>
              <a:latin typeface="Sora"/>
              <a:ea typeface="Sora"/>
              <a:cs typeface="Sora"/>
              <a:sym typeface="Sora"/>
            </a:endParaRPr>
          </a:p>
        </p:txBody>
      </p:sp>
      <p:sp>
        <p:nvSpPr>
          <p:cNvPr id="937" name="Google Shape;937;p51">
            <a:extLst>
              <a:ext uri="{FF2B5EF4-FFF2-40B4-BE49-F238E27FC236}">
                <a16:creationId xmlns:a16="http://schemas.microsoft.com/office/drawing/2014/main" id="{A79EAA5E-9726-FCA1-8784-9938B38A11A5}"/>
              </a:ext>
            </a:extLst>
          </p:cNvPr>
          <p:cNvSpPr txBox="1"/>
          <p:nvPr/>
        </p:nvSpPr>
        <p:spPr>
          <a:xfrm>
            <a:off x="2895725" y="2707978"/>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800" b="1" dirty="0">
                <a:solidFill>
                  <a:schemeClr val="accent5"/>
                </a:solidFill>
                <a:latin typeface="Sora"/>
                <a:ea typeface="Sora"/>
                <a:cs typeface="Sora"/>
                <a:sym typeface="Sora"/>
              </a:rPr>
              <a:t>Demand</a:t>
            </a:r>
            <a:endParaRPr sz="1800" b="1" dirty="0">
              <a:solidFill>
                <a:schemeClr val="accent5"/>
              </a:solidFill>
              <a:latin typeface="Sora"/>
              <a:ea typeface="Sora"/>
              <a:cs typeface="Sora"/>
              <a:sym typeface="Sora"/>
            </a:endParaRPr>
          </a:p>
        </p:txBody>
      </p:sp>
      <p:sp>
        <p:nvSpPr>
          <p:cNvPr id="939" name="Google Shape;939;p51">
            <a:extLst>
              <a:ext uri="{FF2B5EF4-FFF2-40B4-BE49-F238E27FC236}">
                <a16:creationId xmlns:a16="http://schemas.microsoft.com/office/drawing/2014/main" id="{8D74D043-F21F-80A0-78DB-F573BC24115B}"/>
              </a:ext>
            </a:extLst>
          </p:cNvPr>
          <p:cNvSpPr txBox="1"/>
          <p:nvPr/>
        </p:nvSpPr>
        <p:spPr>
          <a:xfrm>
            <a:off x="2895725" y="3834475"/>
            <a:ext cx="17679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chemeClr val="accent5"/>
                </a:solidFill>
                <a:latin typeface="Sora"/>
                <a:ea typeface="Sora"/>
                <a:cs typeface="Sora"/>
                <a:sym typeface="Sora"/>
              </a:rPr>
              <a:t>Expectation</a:t>
            </a:r>
            <a:endParaRPr sz="1800" b="1" dirty="0">
              <a:solidFill>
                <a:schemeClr val="accent5"/>
              </a:solidFill>
              <a:latin typeface="Sora"/>
              <a:ea typeface="Sora"/>
              <a:cs typeface="Sora"/>
              <a:sym typeface="Sora"/>
            </a:endParaRPr>
          </a:p>
        </p:txBody>
      </p:sp>
    </p:spTree>
    <p:extLst>
      <p:ext uri="{BB962C8B-B14F-4D97-AF65-F5344CB8AC3E}">
        <p14:creationId xmlns:p14="http://schemas.microsoft.com/office/powerpoint/2010/main" val="4193905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2">
          <a:extLst>
            <a:ext uri="{FF2B5EF4-FFF2-40B4-BE49-F238E27FC236}">
              <a16:creationId xmlns:a16="http://schemas.microsoft.com/office/drawing/2014/main" id="{2335C2AC-6A70-B524-2549-D2AC75E479A0}"/>
            </a:ext>
          </a:extLst>
        </p:cNvPr>
        <p:cNvGrpSpPr/>
        <p:nvPr/>
      </p:nvGrpSpPr>
      <p:grpSpPr>
        <a:xfrm>
          <a:off x="0" y="0"/>
          <a:ext cx="0" cy="0"/>
          <a:chOff x="0" y="0"/>
          <a:chExt cx="0" cy="0"/>
        </a:xfrm>
      </p:grpSpPr>
      <p:sp>
        <p:nvSpPr>
          <p:cNvPr id="1023" name="Google Shape;1023;p56">
            <a:extLst>
              <a:ext uri="{FF2B5EF4-FFF2-40B4-BE49-F238E27FC236}">
                <a16:creationId xmlns:a16="http://schemas.microsoft.com/office/drawing/2014/main" id="{1B6123F3-EAC0-707B-9674-90E2FC7B8F44}"/>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Technology</a:t>
            </a:r>
          </a:p>
        </p:txBody>
      </p:sp>
      <p:pic>
        <p:nvPicPr>
          <p:cNvPr id="23" name="Picture 22">
            <a:extLst>
              <a:ext uri="{FF2B5EF4-FFF2-40B4-BE49-F238E27FC236}">
                <a16:creationId xmlns:a16="http://schemas.microsoft.com/office/drawing/2014/main" id="{41D78343-E2DA-4B5E-0724-9010501C9B25}"/>
              </a:ext>
            </a:extLst>
          </p:cNvPr>
          <p:cNvPicPr>
            <a:picLocks noChangeAspect="1"/>
          </p:cNvPicPr>
          <p:nvPr/>
        </p:nvPicPr>
        <p:blipFill>
          <a:blip r:embed="rId3"/>
          <a:stretch>
            <a:fillRect/>
          </a:stretch>
        </p:blipFill>
        <p:spPr>
          <a:xfrm>
            <a:off x="647560" y="1073350"/>
            <a:ext cx="3825779" cy="3384550"/>
          </a:xfrm>
          <a:prstGeom prst="rect">
            <a:avLst/>
          </a:prstGeom>
          <a:ln>
            <a:noFill/>
          </a:ln>
          <a:effectLst>
            <a:softEdge rad="112500"/>
          </a:effectLst>
        </p:spPr>
      </p:pic>
      <p:pic>
        <p:nvPicPr>
          <p:cNvPr id="27" name="Picture 26">
            <a:extLst>
              <a:ext uri="{FF2B5EF4-FFF2-40B4-BE49-F238E27FC236}">
                <a16:creationId xmlns:a16="http://schemas.microsoft.com/office/drawing/2014/main" id="{A6E06945-5E24-3068-DEF1-84196621BA04}"/>
              </a:ext>
            </a:extLst>
          </p:cNvPr>
          <p:cNvPicPr>
            <a:picLocks noChangeAspect="1"/>
          </p:cNvPicPr>
          <p:nvPr/>
        </p:nvPicPr>
        <p:blipFill>
          <a:blip r:embed="rId4"/>
          <a:stretch>
            <a:fillRect/>
          </a:stretch>
        </p:blipFill>
        <p:spPr>
          <a:xfrm>
            <a:off x="5094194" y="1073350"/>
            <a:ext cx="3480648" cy="3440175"/>
          </a:xfrm>
          <a:prstGeom prst="rect">
            <a:avLst/>
          </a:prstGeom>
          <a:ln>
            <a:noFill/>
          </a:ln>
          <a:effectLst>
            <a:softEdge rad="112500"/>
          </a:effectLst>
        </p:spPr>
      </p:pic>
      <p:sp>
        <p:nvSpPr>
          <p:cNvPr id="28" name="Google Shape;1024;p56">
            <a:extLst>
              <a:ext uri="{FF2B5EF4-FFF2-40B4-BE49-F238E27FC236}">
                <a16:creationId xmlns:a16="http://schemas.microsoft.com/office/drawing/2014/main" id="{4927BB51-1CA6-C531-2E65-A87102CFB8B6}"/>
              </a:ext>
            </a:extLst>
          </p:cNvPr>
          <p:cNvSpPr txBox="1">
            <a:spLocks noGrp="1"/>
          </p:cNvSpPr>
          <p:nvPr>
            <p:ph type="subTitle" idx="1"/>
          </p:nvPr>
        </p:nvSpPr>
        <p:spPr>
          <a:xfrm>
            <a:off x="647560" y="4513524"/>
            <a:ext cx="3825779" cy="3886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i="1" dirty="0"/>
              <a:t>Fig. Image generation – Dall-E</a:t>
            </a:r>
            <a:endParaRPr sz="1200" i="1" dirty="0"/>
          </a:p>
        </p:txBody>
      </p:sp>
      <p:sp>
        <p:nvSpPr>
          <p:cNvPr id="29" name="Google Shape;1024;p56">
            <a:extLst>
              <a:ext uri="{FF2B5EF4-FFF2-40B4-BE49-F238E27FC236}">
                <a16:creationId xmlns:a16="http://schemas.microsoft.com/office/drawing/2014/main" id="{5946C6B4-D1B4-3142-386E-5D30CE8B0199}"/>
              </a:ext>
            </a:extLst>
          </p:cNvPr>
          <p:cNvSpPr txBox="1">
            <a:spLocks/>
          </p:cNvSpPr>
          <p:nvPr/>
        </p:nvSpPr>
        <p:spPr>
          <a:xfrm>
            <a:off x="5094195" y="4513524"/>
            <a:ext cx="3480648" cy="3886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800"/>
              <a:buFont typeface="Lato"/>
              <a:buNone/>
              <a:defRPr sz="1400" b="0" i="0" u="none" strike="noStrike" cap="none">
                <a:solidFill>
                  <a:schemeClr val="dk1"/>
                </a:solidFill>
                <a:latin typeface="Lato"/>
                <a:ea typeface="Lato"/>
                <a:cs typeface="Lato"/>
                <a:sym typeface="Lato"/>
              </a:defRPr>
            </a:lvl1pPr>
            <a:lvl2pPr marL="914400" marR="0" lvl="1"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2pPr>
            <a:lvl3pPr marL="1371600" marR="0" lvl="2"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3pPr>
            <a:lvl4pPr marL="1828800" marR="0" lvl="3"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4pPr>
            <a:lvl5pPr marL="2286000" marR="0" lvl="4"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5pPr>
            <a:lvl6pPr marL="2743200" marR="0" lvl="5"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6pPr>
            <a:lvl7pPr marL="3200400" marR="0" lvl="6"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7pPr>
            <a:lvl8pPr marL="3657600" marR="0" lvl="7"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8pPr>
            <a:lvl9pPr marL="4114800" marR="0" lvl="8" indent="-317500" algn="l" rtl="0">
              <a:lnSpc>
                <a:spcPct val="115000"/>
              </a:lnSpc>
              <a:spcBef>
                <a:spcPts val="0"/>
              </a:spcBef>
              <a:spcAft>
                <a:spcPts val="0"/>
              </a:spcAft>
              <a:buClr>
                <a:schemeClr val="dk1"/>
              </a:buClr>
              <a:buSzPts val="2800"/>
              <a:buFont typeface="Lato"/>
              <a:buNone/>
              <a:defRPr sz="2800" b="0" i="0" u="none" strike="noStrike" cap="none">
                <a:solidFill>
                  <a:schemeClr val="dk1"/>
                </a:solidFill>
                <a:latin typeface="Lato"/>
                <a:ea typeface="Lato"/>
                <a:cs typeface="Lato"/>
                <a:sym typeface="Lato"/>
              </a:defRPr>
            </a:lvl9pPr>
          </a:lstStyle>
          <a:p>
            <a:pPr marL="0" indent="0" algn="ctr"/>
            <a:r>
              <a:rPr lang="en-US" sz="1200" i="1" dirty="0"/>
              <a:t>Fig. Idea generation - Gemini</a:t>
            </a:r>
          </a:p>
        </p:txBody>
      </p:sp>
    </p:spTree>
    <p:extLst>
      <p:ext uri="{BB962C8B-B14F-4D97-AF65-F5344CB8AC3E}">
        <p14:creationId xmlns:p14="http://schemas.microsoft.com/office/powerpoint/2010/main" val="3446213186"/>
      </p:ext>
    </p:extLst>
  </p:cSld>
  <p:clrMapOvr>
    <a:masterClrMapping/>
  </p:clrMapOvr>
</p:sld>
</file>

<file path=ppt/theme/theme1.xml><?xml version="1.0" encoding="utf-8"?>
<a:theme xmlns:a="http://schemas.openxmlformats.org/drawingml/2006/main" name="AI Essentials Workshop by Slidesgo">
  <a:themeElements>
    <a:clrScheme name="Simple Light">
      <a:dk1>
        <a:srgbClr val="0C343D"/>
      </a:dk1>
      <a:lt1>
        <a:srgbClr val="F3F7F8"/>
      </a:lt1>
      <a:dk2>
        <a:srgbClr val="134F5C"/>
      </a:dk2>
      <a:lt2>
        <a:srgbClr val="45818E"/>
      </a:lt2>
      <a:accent1>
        <a:srgbClr val="76A5AF"/>
      </a:accent1>
      <a:accent2>
        <a:srgbClr val="D9EAD3"/>
      </a:accent2>
      <a:accent3>
        <a:srgbClr val="88ADA5"/>
      </a:accent3>
      <a:accent4>
        <a:srgbClr val="F3F3F3"/>
      </a:accent4>
      <a:accent5>
        <a:srgbClr val="FFFFFF"/>
      </a:accent5>
      <a:accent6>
        <a:srgbClr val="FFFF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1325</TotalTime>
  <Words>3742</Words>
  <Application>Microsoft Office PowerPoint</Application>
  <PresentationFormat>On-screen Show (16:9)</PresentationFormat>
  <Paragraphs>275</Paragraphs>
  <Slides>40</Slides>
  <Notes>40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Wingdings</vt:lpstr>
      <vt:lpstr>Sora</vt:lpstr>
      <vt:lpstr>DeepSeek-CJK-patch</vt:lpstr>
      <vt:lpstr>Arial</vt:lpstr>
      <vt:lpstr>NVIDIA-APAC</vt:lpstr>
      <vt:lpstr>Lato</vt:lpstr>
      <vt:lpstr>AI Essentials Workshop by Slidesgo</vt:lpstr>
      <vt:lpstr>AGENTIC AI</vt:lpstr>
      <vt:lpstr>Table of contents</vt:lpstr>
      <vt:lpstr>Introduce</vt:lpstr>
      <vt:lpstr>Evolution of AI</vt:lpstr>
      <vt:lpstr> </vt:lpstr>
      <vt:lpstr>What's Next After Generative AI?</vt:lpstr>
      <vt:lpstr>Why Agentic AI is the trend of 2025</vt:lpstr>
      <vt:lpstr>Why Agentic AI is the trend of 2025</vt:lpstr>
      <vt:lpstr>Technology</vt:lpstr>
      <vt:lpstr>Technology</vt:lpstr>
      <vt:lpstr>Demand</vt:lpstr>
      <vt:lpstr>Demand</vt:lpstr>
      <vt:lpstr>Expectation</vt:lpstr>
      <vt:lpstr>Agentic AI</vt:lpstr>
      <vt:lpstr>Nature of Agentic AI</vt:lpstr>
      <vt:lpstr>Application </vt:lpstr>
      <vt:lpstr>Application </vt:lpstr>
      <vt:lpstr>Application </vt:lpstr>
      <vt:lpstr>Application </vt:lpstr>
      <vt:lpstr> </vt:lpstr>
      <vt:lpstr>Workflow</vt:lpstr>
      <vt:lpstr>Workflow</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How LLMs using Tools ?</vt:lpstr>
      <vt:lpstr>Summary</vt:lpstr>
      <vt:lpstr>Challenges &amp; Opportunities</vt:lpstr>
      <vt:lpstr>Conclusion</vt:lpstr>
      <vt:lpstr>Thanks!</vt:lpstr>
      <vt:lpstr>Reference</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80</cp:revision>
  <dcterms:modified xsi:type="dcterms:W3CDTF">2025-05-04T13:48:24Z</dcterms:modified>
</cp:coreProperties>
</file>